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C92FC4-C2E7-4CF6-AB7A-FEB26FBBB5C4}">
  <a:tblStyle styleId="{B4C92FC4-C2E7-4CF6-AB7A-FEB26FBBB5C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43" name="Google Shape;2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sv-S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69" name="Google Shape;2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Hur fonder går vet vi inte men avgifterna är kända så där kan du påverka ditt framtida kapital.</a:t>
            </a:r>
            <a:endParaRPr/>
          </a:p>
          <a:p>
            <a:pPr indent="0" lvl="0" marL="0" rtl="0" algn="l">
              <a:spcBef>
                <a:spcPts val="0"/>
              </a:spcBef>
              <a:spcAft>
                <a:spcPts val="0"/>
              </a:spcAft>
              <a:buNone/>
            </a:pPr>
            <a:r>
              <a:rPr lang="sv-SE"/>
              <a:t>Prata enbart utifrån sista bilden (40år) att det försvinner 5% av kapitalet pga avgiften.</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Fråga gruppen innan du byter bild, vad dom tror försvinner i kapital om avgiften är 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81" name="Google Shape;2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Fondavgiften – en av de viktigaste faktorerna för hur stor pension du får. Kommer alltid att finnas. Avkastningen på fonderna är svår att förutse, men avgiften är känd i förväg.</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Kostnaden är viktig. Fondavgiften urholkar sparandet. Avgifterna tas ut även när du har gått i pension!</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Detta är viktigt att tänka på även när vi kommer till tjänstepensionen.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sv-SE" sz="1020" u="sng"/>
              <a:t>Nytt regelverk från 2018</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sv-SE" sz="1020"/>
              <a:t>Nytt regelverk fr o m 2018 som innebär olika uppräkningar beroende på ålder och inkomst i syfte att bibehålla oförändrat intjänande av Avtalspension SAF-LO (läs mer om Avtalspension SAF-LO på sida 18.). Avstämningen mot ålder beror på att arbetstagaren börjar tjänar in pengar till Avtals­pension SAF-LO den månad denne fyller 25 år och fortsatt intjänade till tjänste­pensionen sker under hela arbets­livet, fram till 65 år.</a:t>
            </a:r>
            <a:endParaRPr sz="1020"/>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sv-SE" sz="1020"/>
              <a:t>Vid avsättningstidpunkten, 1 januari, stämmer arbetsgivaren av om arbetstagaren som valt pensionsvalet har fyllt 25 år eller inte. Om arbetstagaren är 25 år eller äldre stämmer arbetsgivaren av om arbetstagaren har haft en till Fora inrapporterad pensionsmedförande lön enligt ASL som överstiger eller inte överstiger 7,5 inkomstbasbelopp (ibb) kalenderåret innan avsättningstidpunkten. Exempelvis kan detta göras genom att arbetsgivaren loggar in på Foras hemsida för att se det inrapporterade beloppet. </a:t>
            </a:r>
            <a:r>
              <a:rPr i="1" lang="sv-SE" sz="1020"/>
              <a:t>Observera att det inkomstbasbelopp som avses i detta sammanhang är det gällande för kalenderåret innan avsättningstidpunkten.</a:t>
            </a:r>
            <a:endParaRPr sz="1020"/>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sv-SE" sz="1020"/>
              <a:t>ibb 2019 är 64 400 kronor, 7,5 IBB = 483000 kr (ca 40 000 kr/mån)</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sv-SE" sz="1020"/>
              <a:t>(Eftersom pension enligt ATK-valet inte ingår i det pensionsmedförande lönen vid inrapportering av tjänstepension så skulle den anställde förlora utan ytterligare uppräkning än sockringen på 28 %)</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sv-SE" sz="1020"/>
              <a:t>Under 25 år:</a:t>
            </a:r>
            <a:endParaRPr sz="1700"/>
          </a:p>
          <a:p>
            <a:pPr indent="0" lvl="0" marL="0" rtl="0" algn="l">
              <a:lnSpc>
                <a:spcPct val="80000"/>
              </a:lnSpc>
              <a:spcBef>
                <a:spcPts val="0"/>
              </a:spcBef>
              <a:spcAft>
                <a:spcPts val="0"/>
              </a:spcAft>
              <a:buNone/>
            </a:pPr>
            <a:r>
              <a:rPr lang="sv-SE" sz="1020"/>
              <a:t>Avsättningen jämte en uppräkning på 28 % av det avsatta beloppet. </a:t>
            </a:r>
            <a:endParaRPr/>
          </a:p>
          <a:p>
            <a:pPr indent="0" lvl="0" marL="0" rtl="0" algn="l">
              <a:lnSpc>
                <a:spcPct val="80000"/>
              </a:lnSpc>
              <a:spcBef>
                <a:spcPts val="0"/>
              </a:spcBef>
              <a:spcAft>
                <a:spcPts val="0"/>
              </a:spcAft>
              <a:buNone/>
            </a:pPr>
            <a:r>
              <a:t/>
            </a:r>
            <a:endParaRPr sz="1700"/>
          </a:p>
          <a:p>
            <a:pPr indent="0" lvl="0" marL="0" rtl="0" algn="l">
              <a:lnSpc>
                <a:spcPct val="80000"/>
              </a:lnSpc>
              <a:spcBef>
                <a:spcPts val="0"/>
              </a:spcBef>
              <a:spcAft>
                <a:spcPts val="0"/>
              </a:spcAft>
              <a:buNone/>
            </a:pPr>
            <a:r>
              <a:rPr lang="sv-SE" sz="1020"/>
              <a:t>25 år eller över:</a:t>
            </a:r>
            <a:endParaRPr sz="1700"/>
          </a:p>
          <a:p>
            <a:pPr indent="0" lvl="0" marL="0" rtl="0" algn="l">
              <a:lnSpc>
                <a:spcPct val="80000"/>
              </a:lnSpc>
              <a:spcBef>
                <a:spcPts val="0"/>
              </a:spcBef>
              <a:spcAft>
                <a:spcPts val="0"/>
              </a:spcAft>
              <a:buNone/>
            </a:pPr>
            <a:r>
              <a:rPr lang="sv-SE" sz="1020"/>
              <a:t>7,5 ibb eller under: avsättningen jämte en uppräkning på 33 % (5 + 28)av det avsatta beloppet.</a:t>
            </a:r>
            <a:endParaRPr sz="1700"/>
          </a:p>
          <a:p>
            <a:pPr indent="0" lvl="0" marL="0" rtl="0" algn="l">
              <a:lnSpc>
                <a:spcPct val="80000"/>
              </a:lnSpc>
              <a:spcBef>
                <a:spcPts val="0"/>
              </a:spcBef>
              <a:spcAft>
                <a:spcPts val="0"/>
              </a:spcAft>
              <a:buNone/>
            </a:pPr>
            <a:r>
              <a:rPr lang="sv-SE" sz="1020"/>
              <a:t>Överstiger 7,5 ibb: avsättningen jämte en uppräkning på 58 % (30 + 28) av det avsatta beloppet.</a:t>
            </a:r>
            <a:endParaRPr sz="1700"/>
          </a:p>
        </p:txBody>
      </p:sp>
      <p:sp>
        <p:nvSpPr>
          <p:cNvPr id="295" name="Google Shape;29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14" name="Google Shape;11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sv-S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v-SE"/>
              <a:t>Denna bild kan bytas ut med att en rådgivare kommer till utbildningen och berättar hur han/hon arbetar.</a:t>
            </a:r>
            <a:endParaRPr/>
          </a:p>
          <a:p>
            <a:pPr indent="0" lvl="0" marL="0" rtl="0" algn="l">
              <a:spcBef>
                <a:spcPts val="0"/>
              </a:spcBef>
              <a:spcAft>
                <a:spcPts val="0"/>
              </a:spcAft>
              <a:buNone/>
            </a:pPr>
            <a:r>
              <a:t/>
            </a:r>
            <a:endParaRPr/>
          </a:p>
        </p:txBody>
      </p:sp>
      <p:sp>
        <p:nvSpPr>
          <p:cNvPr id="388" name="Google Shape;38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Om pensionssystemet ser ut på samma sätt i framtiden, kan utbetalning av allmän pension ge detta i %, jämfört mot vad de annars hade i lön.</a:t>
            </a:r>
            <a:endParaRPr/>
          </a:p>
          <a:p>
            <a:pPr indent="0" lvl="0" marL="0" rtl="0" algn="l">
              <a:spcBef>
                <a:spcPts val="0"/>
              </a:spcBef>
              <a:spcAft>
                <a:spcPts val="0"/>
              </a:spcAft>
              <a:buNone/>
            </a:pPr>
            <a:r>
              <a:rPr lang="sv-SE"/>
              <a:t>Jämför enbart den som är född 1950 och 1995.,  </a:t>
            </a:r>
            <a:endParaRPr/>
          </a:p>
          <a:p>
            <a:pPr indent="0" lvl="0" marL="0" rtl="0" algn="l">
              <a:spcBef>
                <a:spcPts val="0"/>
              </a:spcBef>
              <a:spcAft>
                <a:spcPts val="0"/>
              </a:spcAft>
              <a:buNone/>
            </a:pPr>
            <a:r>
              <a:rPr lang="sv-SE"/>
              <a:t>Den som är född 1950, gick i pension för tre år sedan, fick 48% i pension, mot vad han annars hade i lön.</a:t>
            </a:r>
            <a:endParaRPr/>
          </a:p>
          <a:p>
            <a:pPr indent="0" lvl="0" marL="0" rtl="0" algn="l">
              <a:spcBef>
                <a:spcPts val="0"/>
              </a:spcBef>
              <a:spcAft>
                <a:spcPts val="0"/>
              </a:spcAft>
              <a:buNone/>
            </a:pPr>
            <a:r>
              <a:rPr lang="sv-SE"/>
              <a:t>Född 1995 (23år) får 41 %, mot vad han annars hade i lön. Största orsaken av sänkningen, är att vi lever längre och längre.</a:t>
            </a:r>
            <a:endParaRPr/>
          </a:p>
          <a:p>
            <a:pPr indent="0" lvl="0" marL="0" rtl="0" algn="l">
              <a:spcBef>
                <a:spcPts val="0"/>
              </a:spcBef>
              <a:spcAft>
                <a:spcPts val="0"/>
              </a:spcAft>
              <a:buNone/>
            </a:pPr>
            <a:r>
              <a:rPr lang="sv-SE"/>
              <a:t> Vi kommer att tvingas att jobba längre  i framtiden, för att ens ha råd att gå i pension...om kroppen håller. </a:t>
            </a:r>
            <a:endParaRPr/>
          </a:p>
          <a:p>
            <a:pPr indent="0" lvl="0" marL="0" rtl="0" algn="l">
              <a:spcBef>
                <a:spcPts val="0"/>
              </a:spcBef>
              <a:spcAft>
                <a:spcPts val="0"/>
              </a:spcAft>
              <a:buNone/>
            </a:pPr>
            <a:r>
              <a:rPr lang="sv-SE"/>
              <a:t>Vi som tillhör LO-yrken är ju dem som jobbar  mycket med kroppen, så det är snarare tjänstemännen som höjer upp pensionsåldern.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5" name="Google Shape;19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p:nvPr>
            <p:ph idx="2" type="pic"/>
          </p:nvPr>
        </p:nvSpPr>
        <p:spPr>
          <a:xfrm>
            <a:off x="5183188" y="987425"/>
            <a:ext cx="6172200" cy="4873625"/>
          </a:xfrm>
          <a:prstGeom prst="rect">
            <a:avLst/>
          </a:prstGeom>
          <a:noFill/>
          <a:ln>
            <a:noFill/>
          </a:ln>
        </p:spPr>
      </p:sp>
      <p:sp>
        <p:nvSpPr>
          <p:cNvPr id="79" name="Google Shape;79;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83" name="Shape 83"/>
        <p:cNvGrpSpPr/>
        <p:nvPr/>
      </p:nvGrpSpPr>
      <p:grpSpPr>
        <a:xfrm>
          <a:off x="0" y="0"/>
          <a:ext cx="0" cy="0"/>
          <a:chOff x="0" y="0"/>
          <a:chExt cx="0" cy="0"/>
        </a:xfrm>
      </p:grpSpPr>
      <p:sp>
        <p:nvSpPr>
          <p:cNvPr id="84" name="Google Shape;8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89" name="Shape 89"/>
        <p:cNvGrpSpPr/>
        <p:nvPr/>
      </p:nvGrpSpPr>
      <p:grpSpPr>
        <a:xfrm>
          <a:off x="0" y="0"/>
          <a:ext cx="0" cy="0"/>
          <a:chOff x="0" y="0"/>
          <a:chExt cx="0" cy="0"/>
        </a:xfrm>
      </p:grpSpPr>
      <p:sp>
        <p:nvSpPr>
          <p:cNvPr id="90" name="Google Shape;90;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8" name="Shape 28"/>
        <p:cNvGrpSpPr/>
        <p:nvPr/>
      </p:nvGrpSpPr>
      <p:grpSpPr>
        <a:xfrm>
          <a:off x="0" y="0"/>
          <a:ext cx="0" cy="0"/>
          <a:chOff x="0" y="0"/>
          <a:chExt cx="0" cy="0"/>
        </a:xfrm>
      </p:grpSpPr>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npassad layout">
  <p:cSld name="1_Anpassad layout">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DE122C"/>
              </a:buClr>
              <a:buSzPts val="2400"/>
              <a:buFont typeface="Arial"/>
              <a:buChar char="•"/>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200">
                <a:solidFill>
                  <a:srgbClr val="888888"/>
                </a:solidFill>
                <a:latin typeface="Helvetica Neue"/>
                <a:ea typeface="Helvetica Neue"/>
                <a:cs typeface="Helvetica Neue"/>
                <a:sym typeface="Helvetica Neue"/>
              </a:defRPr>
            </a:lvl1pPr>
            <a:lvl2pPr indent="0" lvl="1" marL="0" marR="0" algn="l">
              <a:spcBef>
                <a:spcPts val="0"/>
              </a:spcBef>
              <a:buNone/>
              <a:defRPr sz="1200">
                <a:solidFill>
                  <a:srgbClr val="888888"/>
                </a:solidFill>
                <a:latin typeface="Helvetica Neue"/>
                <a:ea typeface="Helvetica Neue"/>
                <a:cs typeface="Helvetica Neue"/>
                <a:sym typeface="Helvetica Neue"/>
              </a:defRPr>
            </a:lvl2pPr>
            <a:lvl3pPr indent="0" lvl="2" marL="0" marR="0" algn="l">
              <a:spcBef>
                <a:spcPts val="0"/>
              </a:spcBef>
              <a:buNone/>
              <a:defRPr sz="1200">
                <a:solidFill>
                  <a:srgbClr val="888888"/>
                </a:solidFill>
                <a:latin typeface="Helvetica Neue"/>
                <a:ea typeface="Helvetica Neue"/>
                <a:cs typeface="Helvetica Neue"/>
                <a:sym typeface="Helvetica Neue"/>
              </a:defRPr>
            </a:lvl3pPr>
            <a:lvl4pPr indent="0" lvl="3" marL="0" marR="0" algn="l">
              <a:spcBef>
                <a:spcPts val="0"/>
              </a:spcBef>
              <a:buNone/>
              <a:defRPr sz="1200">
                <a:solidFill>
                  <a:srgbClr val="888888"/>
                </a:solidFill>
                <a:latin typeface="Helvetica Neue"/>
                <a:ea typeface="Helvetica Neue"/>
                <a:cs typeface="Helvetica Neue"/>
                <a:sym typeface="Helvetica Neue"/>
              </a:defRPr>
            </a:lvl4pPr>
            <a:lvl5pPr indent="0" lvl="4" marL="0" marR="0" algn="l">
              <a:spcBef>
                <a:spcPts val="0"/>
              </a:spcBef>
              <a:buNone/>
              <a:defRPr sz="1200">
                <a:solidFill>
                  <a:srgbClr val="888888"/>
                </a:solidFill>
                <a:latin typeface="Helvetica Neue"/>
                <a:ea typeface="Helvetica Neue"/>
                <a:cs typeface="Helvetica Neue"/>
                <a:sym typeface="Helvetica Neue"/>
              </a:defRPr>
            </a:lvl5pPr>
            <a:lvl6pPr indent="0" lvl="5" marL="0" marR="0" algn="l">
              <a:spcBef>
                <a:spcPts val="0"/>
              </a:spcBef>
              <a:buNone/>
              <a:defRPr sz="1200">
                <a:solidFill>
                  <a:srgbClr val="888888"/>
                </a:solidFill>
                <a:latin typeface="Helvetica Neue"/>
                <a:ea typeface="Helvetica Neue"/>
                <a:cs typeface="Helvetica Neue"/>
                <a:sym typeface="Helvetica Neue"/>
              </a:defRPr>
            </a:lvl6pPr>
            <a:lvl7pPr indent="0" lvl="6" marL="0" marR="0" algn="l">
              <a:spcBef>
                <a:spcPts val="0"/>
              </a:spcBef>
              <a:buNone/>
              <a:defRPr sz="1200">
                <a:solidFill>
                  <a:srgbClr val="888888"/>
                </a:solidFill>
                <a:latin typeface="Helvetica Neue"/>
                <a:ea typeface="Helvetica Neue"/>
                <a:cs typeface="Helvetica Neue"/>
                <a:sym typeface="Helvetica Neue"/>
              </a:defRPr>
            </a:lvl7pPr>
            <a:lvl8pPr indent="0" lvl="7" marL="0" marR="0" algn="l">
              <a:spcBef>
                <a:spcPts val="0"/>
              </a:spcBef>
              <a:buNone/>
              <a:defRPr sz="1200">
                <a:solidFill>
                  <a:srgbClr val="888888"/>
                </a:solidFill>
                <a:latin typeface="Helvetica Neue"/>
                <a:ea typeface="Helvetica Neue"/>
                <a:cs typeface="Helvetica Neue"/>
                <a:sym typeface="Helvetica Neue"/>
              </a:defRPr>
            </a:lvl8pPr>
            <a:lvl9pPr indent="0" lvl="8" marL="0" marR="0" algn="l">
              <a:spcBef>
                <a:spcPts val="0"/>
              </a:spcBef>
              <a:buNone/>
              <a:defRPr sz="1200">
                <a:solidFill>
                  <a:srgbClr val="888888"/>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sv-SE"/>
              <a:t>‹#›</a:t>
            </a:fld>
            <a:endParaRPr sz="1600">
              <a:solidFill>
                <a:srgbClr val="1F497D"/>
              </a:solidFill>
            </a:endParaRPr>
          </a:p>
        </p:txBody>
      </p:sp>
      <p:sp>
        <p:nvSpPr>
          <p:cNvPr id="36" name="Google Shape;36;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600"/>
              </a:spcBef>
              <a:spcAft>
                <a:spcPts val="0"/>
              </a:spcAft>
              <a:buSzPts val="1400"/>
              <a:buNone/>
              <a:defRPr>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håll och halvbild med rubrik">
  <p:cSld name="Innehåll och halvbild med rubrik">
    <p:spTree>
      <p:nvGrpSpPr>
        <p:cNvPr id="37" name="Shape 37"/>
        <p:cNvGrpSpPr/>
        <p:nvPr/>
      </p:nvGrpSpPr>
      <p:grpSpPr>
        <a:xfrm>
          <a:off x="0" y="0"/>
          <a:ext cx="0" cy="0"/>
          <a:chOff x="0" y="0"/>
          <a:chExt cx="0" cy="0"/>
        </a:xfrm>
      </p:grpSpPr>
      <p:sp>
        <p:nvSpPr>
          <p:cNvPr id="38" name="Google Shape;38;p6"/>
          <p:cNvSpPr/>
          <p:nvPr>
            <p:ph idx="2" type="pic"/>
          </p:nvPr>
        </p:nvSpPr>
        <p:spPr>
          <a:xfrm>
            <a:off x="6239934" y="441326"/>
            <a:ext cx="5376333" cy="5616575"/>
          </a:xfrm>
          <a:prstGeom prst="rect">
            <a:avLst/>
          </a:prstGeom>
          <a:solidFill>
            <a:srgbClr val="D8D8D8"/>
          </a:solidFill>
          <a:ln>
            <a:noFill/>
          </a:ln>
        </p:spPr>
      </p:sp>
      <p:sp>
        <p:nvSpPr>
          <p:cNvPr id="39" name="Google Shape;39;p6"/>
          <p:cNvSpPr txBox="1"/>
          <p:nvPr>
            <p:ph type="title"/>
          </p:nvPr>
        </p:nvSpPr>
        <p:spPr>
          <a:xfrm>
            <a:off x="571932" y="332657"/>
            <a:ext cx="5376333" cy="15120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571932" y="1844676"/>
            <a:ext cx="5376333" cy="42132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2"/>
              </a:buClr>
              <a:buSzPts val="2800"/>
              <a:buChar char="•"/>
              <a:defRPr>
                <a:solidFill>
                  <a:schemeClr val="dk2"/>
                </a:solidFil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42" name="Shape 42"/>
        <p:cNvGrpSpPr/>
        <p:nvPr/>
      </p:nvGrpSpPr>
      <p:grpSpPr>
        <a:xfrm>
          <a:off x="0" y="0"/>
          <a:ext cx="0" cy="0"/>
          <a:chOff x="0" y="0"/>
          <a:chExt cx="0" cy="0"/>
        </a:xfrm>
      </p:grpSpPr>
      <p:sp>
        <p:nvSpPr>
          <p:cNvPr id="43" name="Google Shape;43;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48" name="Shape 48"/>
        <p:cNvGrpSpPr/>
        <p:nvPr/>
      </p:nvGrpSpPr>
      <p:grpSpPr>
        <a:xfrm>
          <a:off x="0" y="0"/>
          <a:ext cx="0" cy="0"/>
          <a:chOff x="0" y="0"/>
          <a:chExt cx="0" cy="0"/>
        </a:xfrm>
      </p:grpSpPr>
      <p:sp>
        <p:nvSpPr>
          <p:cNvPr id="49" name="Google Shape;4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64" name="Shape 64"/>
        <p:cNvGrpSpPr/>
        <p:nvPr/>
      </p:nvGrpSpPr>
      <p:grpSpPr>
        <a:xfrm>
          <a:off x="0" y="0"/>
          <a:ext cx="0" cy="0"/>
          <a:chOff x="0" y="0"/>
          <a:chExt cx="0" cy="0"/>
        </a:xfrm>
      </p:grpSpPr>
      <p:sp>
        <p:nvSpPr>
          <p:cNvPr id="65" name="Google Shape;6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
        <p:nvSpPr>
          <p:cNvPr id="15" name="Google Shape;15;p1"/>
          <p:cNvSpPr txBox="1"/>
          <p:nvPr/>
        </p:nvSpPr>
        <p:spPr>
          <a:xfrm>
            <a:off x="0" y="6705600"/>
            <a:ext cx="434975"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sv-SE" sz="1000" u="none" cap="none" strike="noStrike">
                <a:solidFill>
                  <a:srgbClr val="000000"/>
                </a:solidFill>
                <a:latin typeface="Calibri"/>
                <a:ea typeface="Calibri"/>
                <a:cs typeface="Calibri"/>
                <a:sym typeface="Calibri"/>
              </a:rPr>
              <a:t>General</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familjensjurist.se/pappersjuridik" TargetMode="External"/><Relationship Id="rId4" Type="http://schemas.openxmlformats.org/officeDocument/2006/relationships/hyperlink" Target="tel://46104580800/" TargetMode="External"/><Relationship Id="rId5" Type="http://schemas.openxmlformats.org/officeDocument/2006/relationships/hyperlink" Target="https://www.familjensjurist.se/pappersjuridik" TargetMode="External"/><Relationship Id="rId6" Type="http://schemas.openxmlformats.org/officeDocument/2006/relationships/hyperlink" Target="https://www.familjensjurist.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hyperlink" Target="http://www.pensionsmyndigheten.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5"/>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5"/>
          <p:cNvSpPr/>
          <p:nvPr/>
        </p:nvSpPr>
        <p:spPr>
          <a:xfrm>
            <a:off x="305" y="0"/>
            <a:ext cx="12191695" cy="6858000"/>
          </a:xfrm>
          <a:prstGeom prst="rect">
            <a:avLst/>
          </a:prstGeom>
          <a:gradFill>
            <a:gsLst>
              <a:gs pos="0">
                <a:srgbClr val="70AD47">
                  <a:alpha val="20000"/>
                </a:srgbClr>
              </a:gs>
              <a:gs pos="16000">
                <a:srgbClr val="70AD47">
                  <a:alpha val="20000"/>
                </a:srgbClr>
              </a:gs>
              <a:gs pos="85000">
                <a:srgbClr val="4472C4">
                  <a:alpha val="40000"/>
                </a:srgbClr>
              </a:gs>
              <a:gs pos="100000">
                <a:srgbClr val="4472C4">
                  <a:alpha val="40000"/>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1" name="Google Shape;101;p15"/>
          <p:cNvGrpSpPr/>
          <p:nvPr/>
        </p:nvGrpSpPr>
        <p:grpSpPr>
          <a:xfrm>
            <a:off x="1303402" y="3985"/>
            <a:ext cx="9772765" cy="6858000"/>
            <a:chOff x="1303402" y="3985"/>
            <a:chExt cx="9772765" cy="6858000"/>
          </a:xfrm>
        </p:grpSpPr>
        <p:sp>
          <p:nvSpPr>
            <p:cNvPr id="102" name="Google Shape;102;p15"/>
            <p:cNvSpPr/>
            <p:nvPr/>
          </p:nvSpPr>
          <p:spPr>
            <a:xfrm>
              <a:off x="1560551" y="3985"/>
              <a:ext cx="9313016" cy="6858000"/>
            </a:xfrm>
            <a:custGeom>
              <a:rect b="b" l="l" r="r" t="t"/>
              <a:pathLst>
                <a:path extrusionOk="0" h="6858000" w="9313016">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5"/>
            <p:cNvSpPr/>
            <p:nvPr/>
          </p:nvSpPr>
          <p:spPr>
            <a:xfrm>
              <a:off x="1659468" y="3985"/>
              <a:ext cx="9065550" cy="6858000"/>
            </a:xfrm>
            <a:custGeom>
              <a:rect b="b" l="l" r="r" t="t"/>
              <a:pathLst>
                <a:path extrusionOk="0" h="6858000" w="906555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5"/>
            <p:cNvSpPr/>
            <p:nvPr/>
          </p:nvSpPr>
          <p:spPr>
            <a:xfrm>
              <a:off x="1648217" y="3985"/>
              <a:ext cx="9088051" cy="6858000"/>
            </a:xfrm>
            <a:custGeom>
              <a:rect b="b" l="l" r="r" t="t"/>
              <a:pathLst>
                <a:path extrusionOk="0" h="6858000" w="9088051">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5"/>
            <p:cNvSpPr/>
            <p:nvPr/>
          </p:nvSpPr>
          <p:spPr>
            <a:xfrm>
              <a:off x="1629061" y="3985"/>
              <a:ext cx="9107210" cy="6858000"/>
            </a:xfrm>
            <a:custGeom>
              <a:rect b="b" l="l" r="r" t="t"/>
              <a:pathLst>
                <a:path extrusionOk="0" h="6858000" w="910721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5"/>
            <p:cNvSpPr/>
            <p:nvPr/>
          </p:nvSpPr>
          <p:spPr>
            <a:xfrm>
              <a:off x="1303402" y="3985"/>
              <a:ext cx="9767847" cy="6858000"/>
            </a:xfrm>
            <a:custGeom>
              <a:rect b="b" l="l" r="r" t="t"/>
              <a:pathLst>
                <a:path extrusionOk="0" h="6858000" w="9767847">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5"/>
            <p:cNvSpPr/>
            <p:nvPr/>
          </p:nvSpPr>
          <p:spPr>
            <a:xfrm>
              <a:off x="1318434" y="3985"/>
              <a:ext cx="9747620" cy="6858000"/>
            </a:xfrm>
            <a:custGeom>
              <a:rect b="b" l="l" r="r" t="t"/>
              <a:pathLst>
                <a:path extrusionOk="0" h="6858000" w="974762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p:nvPr/>
          </p:nvSpPr>
          <p:spPr>
            <a:xfrm>
              <a:off x="1308320" y="3985"/>
              <a:ext cx="9767847" cy="6858000"/>
            </a:xfrm>
            <a:custGeom>
              <a:rect b="b" l="l" r="r" t="t"/>
              <a:pathLst>
                <a:path extrusionOk="0" h="6858000" w="9767847">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09" name="Google Shape;109;p15"/>
          <p:cNvSpPr txBox="1"/>
          <p:nvPr>
            <p:ph type="ctrTitle"/>
          </p:nvPr>
        </p:nvSpPr>
        <p:spPr>
          <a:xfrm>
            <a:off x="3215729" y="1764407"/>
            <a:ext cx="5760846" cy="23103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Calibri"/>
              <a:buNone/>
            </a:pPr>
            <a:r>
              <a:rPr lang="sv-SE" sz="5200">
                <a:solidFill>
                  <a:schemeClr val="dk2"/>
                </a:solidFill>
              </a:rPr>
              <a:t>Enkel sammanfattning av våra försäkringar</a:t>
            </a:r>
            <a:endParaRPr/>
          </a:p>
        </p:txBody>
      </p:sp>
      <p:sp>
        <p:nvSpPr>
          <p:cNvPr id="110" name="Google Shape;110;p15"/>
          <p:cNvSpPr txBox="1"/>
          <p:nvPr>
            <p:ph idx="1" type="subTitle"/>
          </p:nvPr>
        </p:nvSpPr>
        <p:spPr>
          <a:xfrm>
            <a:off x="3215729" y="4165152"/>
            <a:ext cx="5760846" cy="6820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2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5" name="Google Shape;235;p24"/>
          <p:cNvGrpSpPr/>
          <p:nvPr/>
        </p:nvGrpSpPr>
        <p:grpSpPr>
          <a:xfrm rot="5400000">
            <a:off x="7956356" y="1890469"/>
            <a:ext cx="5860051" cy="2079143"/>
            <a:chOff x="6081624" y="1998368"/>
            <a:chExt cx="5613457" cy="782175"/>
          </a:xfrm>
        </p:grpSpPr>
        <p:sp>
          <p:nvSpPr>
            <p:cNvPr id="236" name="Google Shape;236;p24"/>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4"/>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24"/>
          <p:cNvSpPr/>
          <p:nvPr/>
        </p:nvSpPr>
        <p:spPr>
          <a:xfrm>
            <a:off x="579528" y="466344"/>
            <a:ext cx="11111729" cy="591782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9" name="Google Shape;239;p24"/>
          <p:cNvPicPr preferRelativeResize="0"/>
          <p:nvPr/>
        </p:nvPicPr>
        <p:blipFill rotWithShape="1">
          <a:blip r:embed="rId3">
            <a:alphaModFix/>
          </a:blip>
          <a:srcRect b="25371" l="0" r="0" t="7282"/>
          <a:stretch/>
        </p:blipFill>
        <p:spPr>
          <a:xfrm>
            <a:off x="838200" y="704765"/>
            <a:ext cx="10628376" cy="54400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25"/>
          <p:cNvSpPr txBox="1"/>
          <p:nvPr>
            <p:ph type="title"/>
          </p:nvPr>
        </p:nvSpPr>
        <p:spPr>
          <a:xfrm>
            <a:off x="1653363" y="365760"/>
            <a:ext cx="9367203"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br>
              <a:rPr lang="sv-SE" sz="3700"/>
            </a:br>
            <a:endParaRPr sz="3700"/>
          </a:p>
        </p:txBody>
      </p:sp>
      <p:sp>
        <p:nvSpPr>
          <p:cNvPr id="246" name="Google Shape;246;p25"/>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5"/>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5"/>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5"/>
          <p:cNvSpPr txBox="1"/>
          <p:nvPr>
            <p:ph idx="1" type="body"/>
          </p:nvPr>
        </p:nvSpPr>
        <p:spPr>
          <a:xfrm>
            <a:off x="1653363" y="2176272"/>
            <a:ext cx="9367204" cy="40416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r>
              <a:rPr b="1" lang="sv-SE" sz="1500"/>
              <a:t>Viktigt att veta</a:t>
            </a:r>
            <a:endParaRPr/>
          </a:p>
          <a:p>
            <a:pPr indent="-133350" lvl="0" marL="228600" rtl="0" algn="l">
              <a:lnSpc>
                <a:spcPct val="90000"/>
              </a:lnSpc>
              <a:spcBef>
                <a:spcPts val="1000"/>
              </a:spcBef>
              <a:spcAft>
                <a:spcPts val="0"/>
              </a:spcAft>
              <a:buClr>
                <a:schemeClr val="dk1"/>
              </a:buClr>
              <a:buSzPts val="1500"/>
              <a:buNone/>
            </a:pPr>
            <a:r>
              <a:t/>
            </a:r>
            <a:endParaRPr sz="1500"/>
          </a:p>
          <a:p>
            <a:pPr indent="-228600" lvl="0" marL="228600" rtl="0" algn="l">
              <a:lnSpc>
                <a:spcPct val="90000"/>
              </a:lnSpc>
              <a:spcBef>
                <a:spcPts val="1000"/>
              </a:spcBef>
              <a:spcAft>
                <a:spcPts val="0"/>
              </a:spcAft>
              <a:buClr>
                <a:schemeClr val="dk1"/>
              </a:buClr>
              <a:buSzPts val="1500"/>
              <a:buChar char="•"/>
            </a:pPr>
            <a:r>
              <a:rPr lang="sv-SE" sz="1500"/>
              <a:t>Val av Fondförvaltare</a:t>
            </a:r>
            <a:endParaRPr/>
          </a:p>
          <a:p>
            <a:pPr indent="-228600" lvl="0" marL="228600" rtl="0" algn="l">
              <a:lnSpc>
                <a:spcPct val="90000"/>
              </a:lnSpc>
              <a:spcBef>
                <a:spcPts val="1000"/>
              </a:spcBef>
              <a:spcAft>
                <a:spcPts val="0"/>
              </a:spcAft>
              <a:buClr>
                <a:schemeClr val="dk1"/>
              </a:buClr>
              <a:buSzPts val="1500"/>
              <a:buChar char="•"/>
            </a:pPr>
            <a:r>
              <a:rPr lang="sv-SE" sz="1500"/>
              <a:t>Antingen traditionell eller aktiefondförvaltning</a:t>
            </a:r>
            <a:endParaRPr/>
          </a:p>
          <a:p>
            <a:pPr indent="-228600" lvl="0" marL="228600" rtl="0" algn="l">
              <a:lnSpc>
                <a:spcPct val="90000"/>
              </a:lnSpc>
              <a:spcBef>
                <a:spcPts val="1000"/>
              </a:spcBef>
              <a:spcAft>
                <a:spcPts val="0"/>
              </a:spcAft>
              <a:buClr>
                <a:schemeClr val="dk1"/>
              </a:buClr>
              <a:buSzPts val="1500"/>
              <a:buChar char="•"/>
            </a:pPr>
            <a:r>
              <a:rPr lang="sv-SE" sz="1500"/>
              <a:t>Traditionell försäkring ger en säkrare placering med en mix av stadspapper och räntebärande papper.</a:t>
            </a:r>
            <a:endParaRPr/>
          </a:p>
          <a:p>
            <a:pPr indent="-228600" lvl="0" marL="228600" rtl="0" algn="l">
              <a:lnSpc>
                <a:spcPct val="90000"/>
              </a:lnSpc>
              <a:spcBef>
                <a:spcPts val="1000"/>
              </a:spcBef>
              <a:spcAft>
                <a:spcPts val="0"/>
              </a:spcAft>
              <a:buClr>
                <a:schemeClr val="dk1"/>
              </a:buClr>
              <a:buSzPts val="1500"/>
              <a:buChar char="•"/>
            </a:pPr>
            <a:r>
              <a:rPr lang="sv-SE" sz="1500"/>
              <a:t>Aktiefondförvaltning innebär högre risk. Statistiskt sett har den gett högre avkastning under det senaste 20 åren. Dvs. den har genererat mer än en traditionellt sparande.</a:t>
            </a:r>
            <a:endParaRPr/>
          </a:p>
          <a:p>
            <a:pPr indent="-228600" lvl="0" marL="228600" rtl="0" algn="l">
              <a:lnSpc>
                <a:spcPct val="90000"/>
              </a:lnSpc>
              <a:spcBef>
                <a:spcPts val="1000"/>
              </a:spcBef>
              <a:spcAft>
                <a:spcPts val="0"/>
              </a:spcAft>
              <a:buClr>
                <a:schemeClr val="dk1"/>
              </a:buClr>
              <a:buSzPts val="1500"/>
              <a:buChar char="•"/>
            </a:pPr>
            <a:r>
              <a:rPr lang="sv-SE" sz="1500"/>
              <a:t>Ett annat bra val är Entré/Generationsfonder </a:t>
            </a:r>
            <a:endParaRPr/>
          </a:p>
          <a:p>
            <a:pPr indent="-228600" lvl="0" marL="228600" rtl="0" algn="l">
              <a:lnSpc>
                <a:spcPct val="90000"/>
              </a:lnSpc>
              <a:spcBef>
                <a:spcPts val="1000"/>
              </a:spcBef>
              <a:spcAft>
                <a:spcPts val="0"/>
              </a:spcAft>
              <a:buClr>
                <a:schemeClr val="dk1"/>
              </a:buClr>
              <a:buSzPts val="1500"/>
              <a:buChar char="•"/>
            </a:pPr>
            <a:r>
              <a:rPr lang="sv-SE" sz="1500"/>
              <a:t>Du får en mix av fonder som varierar efter åldern</a:t>
            </a:r>
            <a:endParaRPr/>
          </a:p>
          <a:p>
            <a:pPr indent="-228600" lvl="0" marL="228600" rtl="0" algn="l">
              <a:lnSpc>
                <a:spcPct val="90000"/>
              </a:lnSpc>
              <a:spcBef>
                <a:spcPts val="1000"/>
              </a:spcBef>
              <a:spcAft>
                <a:spcPts val="0"/>
              </a:spcAft>
              <a:buClr>
                <a:schemeClr val="dk1"/>
              </a:buClr>
              <a:buSzPts val="1500"/>
              <a:buChar char="•"/>
            </a:pPr>
            <a:r>
              <a:rPr lang="sv-SE" sz="1500"/>
              <a:t>Uppbyggnadsfas med mer aktier då du är ung som växlar över till en trygghetsfas när du närmar dig pension.</a:t>
            </a:r>
            <a:endParaRPr/>
          </a:p>
          <a:p>
            <a:pPr indent="-228600" lvl="0" marL="228600" rtl="0" algn="l">
              <a:lnSpc>
                <a:spcPct val="90000"/>
              </a:lnSpc>
              <a:spcBef>
                <a:spcPts val="1000"/>
              </a:spcBef>
              <a:spcAft>
                <a:spcPts val="0"/>
              </a:spcAft>
              <a:buClr>
                <a:schemeClr val="dk1"/>
              </a:buClr>
              <a:buSzPts val="1500"/>
              <a:buChar char="•"/>
            </a:pPr>
            <a:r>
              <a:rPr b="1" lang="sv-SE" sz="1500"/>
              <a:t>Inget aktivt val </a:t>
            </a:r>
            <a:r>
              <a:rPr lang="sv-SE" sz="1500"/>
              <a:t>innebär att dina pensionspengar hamnar hos AMF i en traditionell förvaltning </a:t>
            </a:r>
            <a:r>
              <a:rPr b="1" lang="sv-SE" sz="1500"/>
              <a:t>utan efterlevandeskydd/återbetalningsskydd.</a:t>
            </a:r>
            <a:endParaRPr/>
          </a:p>
          <a:p>
            <a:pPr indent="-228600" lvl="0" marL="228600" rtl="0" algn="l">
              <a:lnSpc>
                <a:spcPct val="90000"/>
              </a:lnSpc>
              <a:spcBef>
                <a:spcPts val="1000"/>
              </a:spcBef>
              <a:spcAft>
                <a:spcPts val="0"/>
              </a:spcAft>
              <a:buClr>
                <a:schemeClr val="dk1"/>
              </a:buClr>
              <a:buSzPts val="1500"/>
              <a:buChar char="•"/>
            </a:pPr>
            <a:r>
              <a:rPr b="1" lang="sv-SE" sz="1500"/>
              <a:t>Har jag efterlevande/återbetalningsskydd? (logga in på Fora.se    med bank id)</a:t>
            </a:r>
            <a:endParaRPr/>
          </a:p>
          <a:p>
            <a:pPr indent="0" lvl="0" marL="0" rtl="0" algn="l">
              <a:lnSpc>
                <a:spcPct val="90000"/>
              </a:lnSpc>
              <a:spcBef>
                <a:spcPts val="1000"/>
              </a:spcBef>
              <a:spcAft>
                <a:spcPts val="0"/>
              </a:spcAft>
              <a:buClr>
                <a:schemeClr val="dk1"/>
              </a:buClr>
              <a:buSzPts val="1500"/>
              <a:buNone/>
            </a:pPr>
            <a:r>
              <a:t/>
            </a:r>
            <a:endParaRPr sz="1500"/>
          </a:p>
        </p:txBody>
      </p:sp>
      <p:sp>
        <p:nvSpPr>
          <p:cNvPr id="250" name="Google Shape;250;p25"/>
          <p:cNvSpPr txBox="1"/>
          <p:nvPr>
            <p:ph idx="12" type="sldNum"/>
          </p:nvPr>
        </p:nvSpPr>
        <p:spPr>
          <a:xfrm>
            <a:off x="9091182" y="6356350"/>
            <a:ext cx="1929384" cy="365125"/>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433333"/>
              </a:lnSpc>
              <a:spcBef>
                <a:spcPts val="0"/>
              </a:spcBef>
              <a:spcAft>
                <a:spcPts val="0"/>
              </a:spcAft>
              <a:buClr>
                <a:schemeClr val="dk1"/>
              </a:buClr>
              <a:buSzPct val="100000"/>
              <a:buFont typeface="Helvetica Neue"/>
              <a:buNone/>
            </a:pPr>
            <a:fld id="{00000000-1234-1234-1234-123412341234}" type="slidenum">
              <a:rPr lang="sv-SE" sz="600">
                <a:solidFill>
                  <a:schemeClr val="dk1"/>
                </a:solidFill>
                <a:latin typeface="Helvetica Neue"/>
                <a:ea typeface="Helvetica Neue"/>
                <a:cs typeface="Helvetica Neue"/>
                <a:sym typeface="Helvetica Neue"/>
              </a:rPr>
              <a:t>‹#›</a:t>
            </a:fld>
            <a:r>
              <a:rPr lang="sv-SE" sz="600">
                <a:solidFill>
                  <a:schemeClr val="dk1"/>
                </a:solidFill>
                <a:latin typeface="Helvetica Neue"/>
                <a:ea typeface="Helvetica Neue"/>
                <a:cs typeface="Helvetica Neue"/>
                <a:sym typeface="Helvetica Neue"/>
              </a:rPr>
              <a:t>  Försäkringsgenomgång Kommunal  2023-04-03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256" name="Google Shape;256;p26"/>
          <p:cNvSpPr/>
          <p:nvPr/>
        </p:nvSpPr>
        <p:spPr>
          <a:xfrm>
            <a:off x="2144713" y="333376"/>
            <a:ext cx="8496300" cy="88998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sv-SE" sz="2800">
                <a:solidFill>
                  <a:srgbClr val="009FE4"/>
                </a:solidFill>
                <a:latin typeface="Times New Roman"/>
                <a:ea typeface="Times New Roman"/>
                <a:cs typeface="Times New Roman"/>
                <a:sym typeface="Times New Roman"/>
              </a:rPr>
              <a:t>Återbetalningsskydd - </a:t>
            </a:r>
            <a:r>
              <a:rPr lang="sv-SE" sz="2000">
                <a:solidFill>
                  <a:srgbClr val="009FE4"/>
                </a:solidFill>
                <a:latin typeface="Times New Roman"/>
                <a:ea typeface="Times New Roman"/>
                <a:cs typeface="Times New Roman"/>
                <a:sym typeface="Times New Roman"/>
              </a:rPr>
              <a:t>Det är din familjesituation som styr</a:t>
            </a:r>
            <a:endParaRPr/>
          </a:p>
          <a:p>
            <a:pPr indent="0" lvl="0" marL="0" marR="0" rtl="0" algn="l">
              <a:spcBef>
                <a:spcPts val="0"/>
              </a:spcBef>
              <a:spcAft>
                <a:spcPts val="0"/>
              </a:spcAft>
              <a:buNone/>
            </a:pPr>
            <a:r>
              <a:t/>
            </a:r>
            <a:endParaRPr sz="2400">
              <a:solidFill>
                <a:srgbClr val="FF0000"/>
              </a:solidFill>
              <a:latin typeface="Times New Roman"/>
              <a:ea typeface="Times New Roman"/>
              <a:cs typeface="Times New Roman"/>
              <a:sym typeface="Times New Roman"/>
            </a:endParaRPr>
          </a:p>
        </p:txBody>
      </p:sp>
      <p:cxnSp>
        <p:nvCxnSpPr>
          <p:cNvPr id="257" name="Google Shape;257;p26"/>
          <p:cNvCxnSpPr/>
          <p:nvPr/>
        </p:nvCxnSpPr>
        <p:spPr>
          <a:xfrm>
            <a:off x="3287714" y="5805264"/>
            <a:ext cx="5184775" cy="0"/>
          </a:xfrm>
          <a:prstGeom prst="straightConnector1">
            <a:avLst/>
          </a:prstGeom>
          <a:noFill/>
          <a:ln cap="flat" cmpd="sng" w="38100">
            <a:solidFill>
              <a:srgbClr val="0A4682"/>
            </a:solidFill>
            <a:prstDash val="solid"/>
            <a:miter lim="800000"/>
            <a:headEnd len="sm" w="sm" type="none"/>
            <a:tailEnd len="sm" w="sm" type="none"/>
          </a:ln>
        </p:spPr>
      </p:cxnSp>
      <p:sp>
        <p:nvSpPr>
          <p:cNvPr id="258" name="Google Shape;258;p26"/>
          <p:cNvSpPr/>
          <p:nvPr/>
        </p:nvSpPr>
        <p:spPr>
          <a:xfrm>
            <a:off x="4151314" y="4147914"/>
            <a:ext cx="1081087" cy="309958"/>
          </a:xfrm>
          <a:prstGeom prst="rect">
            <a:avLst/>
          </a:prstGeom>
          <a:solidFill>
            <a:schemeClr val="accent1"/>
          </a:solidFill>
          <a:ln cap="flat" cmpd="sng" w="9525">
            <a:solidFill>
              <a:srgbClr val="009FE4"/>
            </a:solidFill>
            <a:prstDash val="solid"/>
            <a:round/>
            <a:headEnd len="sm" w="sm" type="none"/>
            <a:tailEnd len="sm" w="sm" type="none"/>
          </a:ln>
        </p:spPr>
        <p:txBody>
          <a:bodyPr anchorCtr="0" anchor="t" bIns="46800" lIns="90000" spcFirstLastPara="1" rIns="90000" wrap="square" tIns="46800">
            <a:noAutofit/>
          </a:bodyPr>
          <a:lstStyle/>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259" name="Google Shape;259;p26"/>
          <p:cNvSpPr/>
          <p:nvPr/>
        </p:nvSpPr>
        <p:spPr>
          <a:xfrm>
            <a:off x="6259513" y="4122514"/>
            <a:ext cx="1079500" cy="309958"/>
          </a:xfrm>
          <a:prstGeom prst="rect">
            <a:avLst/>
          </a:prstGeom>
          <a:solidFill>
            <a:schemeClr val="accent1"/>
          </a:solidFill>
          <a:ln cap="flat" cmpd="sng" w="9525">
            <a:solidFill>
              <a:srgbClr val="009FE4"/>
            </a:solidFill>
            <a:prstDash val="solid"/>
            <a:round/>
            <a:headEnd len="sm" w="sm" type="none"/>
            <a:tailEnd len="sm" w="sm" type="none"/>
          </a:ln>
        </p:spPr>
        <p:txBody>
          <a:bodyPr anchorCtr="0" anchor="t" bIns="46800" lIns="90000" spcFirstLastPara="1" rIns="90000" wrap="square" tIns="46800">
            <a:noAutofit/>
          </a:bodyPr>
          <a:lstStyle/>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260" name="Google Shape;260;p26"/>
          <p:cNvSpPr/>
          <p:nvPr/>
        </p:nvSpPr>
        <p:spPr>
          <a:xfrm>
            <a:off x="4151314" y="3932014"/>
            <a:ext cx="1081087" cy="279400"/>
          </a:xfrm>
          <a:prstGeom prst="rect">
            <a:avLst/>
          </a:prstGeom>
          <a:solidFill>
            <a:srgbClr val="E6007E"/>
          </a:solidFill>
          <a:ln cap="flat" cmpd="sng" w="9525">
            <a:solidFill>
              <a:srgbClr val="E6007E"/>
            </a:solidFill>
            <a:prstDash val="solid"/>
            <a:round/>
            <a:headEnd len="sm" w="sm" type="none"/>
            <a:tailEnd len="sm" w="sm" type="none"/>
          </a:ln>
        </p:spPr>
        <p:txBody>
          <a:bodyPr anchorCtr="0" anchor="t" bIns="46800" lIns="90000" spcFirstLastPara="1" rIns="90000" wrap="square" tIns="46800">
            <a:noAutofit/>
          </a:bodyPr>
          <a:lstStyle/>
          <a:p>
            <a:pPr indent="0" lvl="0" marL="0" marR="0" rtl="0" algn="l">
              <a:spcBef>
                <a:spcPts val="0"/>
              </a:spcBef>
              <a:spcAft>
                <a:spcPts val="0"/>
              </a:spcAft>
              <a:buNone/>
            </a:pPr>
            <a:r>
              <a:rPr b="1" lang="sv-SE" sz="1200">
                <a:solidFill>
                  <a:schemeClr val="lt1"/>
                </a:solidFill>
                <a:latin typeface="Arial"/>
                <a:ea typeface="Arial"/>
                <a:cs typeface="Arial"/>
                <a:sym typeface="Arial"/>
              </a:rPr>
              <a:t>ARVSVINST</a:t>
            </a:r>
            <a:endParaRPr/>
          </a:p>
        </p:txBody>
      </p:sp>
      <p:sp>
        <p:nvSpPr>
          <p:cNvPr id="261" name="Google Shape;261;p26"/>
          <p:cNvSpPr txBox="1"/>
          <p:nvPr/>
        </p:nvSpPr>
        <p:spPr>
          <a:xfrm rot="-5400000">
            <a:off x="3621883" y="4679083"/>
            <a:ext cx="1512887"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1400">
                <a:solidFill>
                  <a:srgbClr val="000000"/>
                </a:solidFill>
                <a:latin typeface="Arial"/>
                <a:ea typeface="Arial"/>
                <a:cs typeface="Arial"/>
                <a:sym typeface="Arial"/>
              </a:rPr>
              <a:t>Avtalspension</a:t>
            </a:r>
            <a:endParaRPr/>
          </a:p>
        </p:txBody>
      </p:sp>
      <p:sp>
        <p:nvSpPr>
          <p:cNvPr id="262" name="Google Shape;262;p26"/>
          <p:cNvSpPr txBox="1"/>
          <p:nvPr/>
        </p:nvSpPr>
        <p:spPr>
          <a:xfrm rot="-5400000">
            <a:off x="5761833" y="4679083"/>
            <a:ext cx="1512887"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1400">
                <a:solidFill>
                  <a:srgbClr val="000000"/>
                </a:solidFill>
                <a:latin typeface="Arial"/>
                <a:ea typeface="Arial"/>
                <a:cs typeface="Arial"/>
                <a:sym typeface="Arial"/>
              </a:rPr>
              <a:t>Avtalspension</a:t>
            </a:r>
            <a:endParaRPr/>
          </a:p>
        </p:txBody>
      </p:sp>
      <p:sp>
        <p:nvSpPr>
          <p:cNvPr id="263" name="Google Shape;263;p26"/>
          <p:cNvSpPr txBox="1"/>
          <p:nvPr/>
        </p:nvSpPr>
        <p:spPr>
          <a:xfrm>
            <a:off x="2414696" y="3885977"/>
            <a:ext cx="1871662"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rgbClr val="0A4682"/>
                </a:solidFill>
                <a:latin typeface="Times New Roman"/>
                <a:ea typeface="Times New Roman"/>
                <a:cs typeface="Times New Roman"/>
                <a:sym typeface="Times New Roman"/>
              </a:rPr>
              <a:t>Avtalspension </a:t>
            </a:r>
            <a:r>
              <a:rPr b="1" lang="sv-SE" sz="1400">
                <a:solidFill>
                  <a:srgbClr val="0A4682"/>
                </a:solidFill>
                <a:latin typeface="Times New Roman"/>
                <a:ea typeface="Times New Roman"/>
                <a:cs typeface="Times New Roman"/>
                <a:sym typeface="Times New Roman"/>
              </a:rPr>
              <a:t>utan</a:t>
            </a:r>
            <a:r>
              <a:rPr lang="sv-SE" sz="1400">
                <a:solidFill>
                  <a:srgbClr val="0A4682"/>
                </a:solidFill>
                <a:latin typeface="Times New Roman"/>
                <a:ea typeface="Times New Roman"/>
                <a:cs typeface="Times New Roman"/>
                <a:sym typeface="Times New Roman"/>
              </a:rPr>
              <a:t> återbetalningsskydd</a:t>
            </a:r>
            <a:endParaRPr/>
          </a:p>
        </p:txBody>
      </p:sp>
      <p:sp>
        <p:nvSpPr>
          <p:cNvPr id="264" name="Google Shape;264;p26"/>
          <p:cNvSpPr txBox="1"/>
          <p:nvPr/>
        </p:nvSpPr>
        <p:spPr>
          <a:xfrm>
            <a:off x="7430295" y="3891499"/>
            <a:ext cx="187166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rgbClr val="0A4682"/>
                </a:solidFill>
                <a:latin typeface="Times New Roman"/>
                <a:ea typeface="Times New Roman"/>
                <a:cs typeface="Times New Roman"/>
                <a:sym typeface="Times New Roman"/>
              </a:rPr>
              <a:t>Avtalspension </a:t>
            </a:r>
            <a:r>
              <a:rPr b="1" lang="sv-SE" sz="1400">
                <a:solidFill>
                  <a:srgbClr val="0A4682"/>
                </a:solidFill>
                <a:latin typeface="Times New Roman"/>
                <a:ea typeface="Times New Roman"/>
                <a:cs typeface="Times New Roman"/>
                <a:sym typeface="Times New Roman"/>
              </a:rPr>
              <a:t>med</a:t>
            </a:r>
            <a:r>
              <a:rPr lang="sv-SE" sz="1400">
                <a:solidFill>
                  <a:srgbClr val="0A4682"/>
                </a:solidFill>
                <a:latin typeface="Times New Roman"/>
                <a:ea typeface="Times New Roman"/>
                <a:cs typeface="Times New Roman"/>
                <a:sym typeface="Times New Roman"/>
              </a:rPr>
              <a:t> återbetalningsskydd</a:t>
            </a:r>
            <a:endParaRPr/>
          </a:p>
        </p:txBody>
      </p:sp>
      <p:sp>
        <p:nvSpPr>
          <p:cNvPr id="265" name="Google Shape;265;p26"/>
          <p:cNvSpPr/>
          <p:nvPr/>
        </p:nvSpPr>
        <p:spPr>
          <a:xfrm>
            <a:off x="6364288" y="2103002"/>
            <a:ext cx="3276554" cy="1131097"/>
          </a:xfrm>
          <a:prstGeom prst="roundRect">
            <a:avLst>
              <a:gd fmla="val 16667" name="adj"/>
            </a:avLst>
          </a:prstGeom>
          <a:solidFill>
            <a:srgbClr val="7DC8F0"/>
          </a:solidFill>
          <a:ln cap="flat" cmpd="sng" w="12700">
            <a:solidFill>
              <a:srgbClr val="009FE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sv-SE" sz="1600">
                <a:solidFill>
                  <a:schemeClr val="lt1"/>
                </a:solidFill>
                <a:latin typeface="Times New Roman"/>
                <a:ea typeface="Times New Roman"/>
                <a:cs typeface="Times New Roman"/>
                <a:sym typeface="Times New Roman"/>
              </a:rPr>
              <a:t>Din pension blir inte lägre men du kan öka den något om du avstår från återbetalningsskydd.</a:t>
            </a:r>
            <a:endParaRPr/>
          </a:p>
          <a:p>
            <a:pPr indent="-152400" lvl="0" marL="228600" marR="0" rtl="0" algn="l">
              <a:spcBef>
                <a:spcPts val="0"/>
              </a:spcBef>
              <a:spcAft>
                <a:spcPts val="0"/>
              </a:spcAft>
              <a:buClr>
                <a:schemeClr val="lt1"/>
              </a:buClr>
              <a:buSzPts val="1200"/>
              <a:buFont typeface="Calibri"/>
              <a:buNone/>
            </a:pPr>
            <a:r>
              <a:t/>
            </a:r>
            <a:endParaRPr sz="1200">
              <a:solidFill>
                <a:schemeClr val="lt1"/>
              </a:solidFill>
              <a:latin typeface="Times New Roman"/>
              <a:ea typeface="Times New Roman"/>
              <a:cs typeface="Times New Roman"/>
              <a:sym typeface="Times New Roman"/>
            </a:endParaRPr>
          </a:p>
        </p:txBody>
      </p:sp>
      <p:sp>
        <p:nvSpPr>
          <p:cNvPr id="266" name="Google Shape;266;p26"/>
          <p:cNvSpPr/>
          <p:nvPr/>
        </p:nvSpPr>
        <p:spPr>
          <a:xfrm>
            <a:off x="2275463" y="1268487"/>
            <a:ext cx="3748529" cy="1959674"/>
          </a:xfrm>
          <a:prstGeom prst="roundRect">
            <a:avLst>
              <a:gd fmla="val 16667" name="adj"/>
            </a:avLst>
          </a:prstGeom>
          <a:solidFill>
            <a:srgbClr val="7DC8F0"/>
          </a:solidFill>
          <a:ln cap="flat" cmpd="sng" w="12700">
            <a:solidFill>
              <a:srgbClr val="009FE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sv-SE" sz="1400">
                <a:solidFill>
                  <a:schemeClr val="lt1"/>
                </a:solidFill>
                <a:latin typeface="Times New Roman"/>
                <a:ea typeface="Times New Roman"/>
                <a:cs typeface="Times New Roman"/>
                <a:sym typeface="Times New Roman"/>
              </a:rPr>
              <a:t>Förmånstagare till din  avtalspension</a:t>
            </a:r>
            <a:endParaRPr/>
          </a:p>
          <a:p>
            <a:pPr indent="0" lvl="0" marL="0" marR="0" rtl="0" algn="l">
              <a:spcBef>
                <a:spcPts val="0"/>
              </a:spcBef>
              <a:spcAft>
                <a:spcPts val="0"/>
              </a:spcAft>
              <a:buNone/>
            </a:pPr>
            <a:r>
              <a:t/>
            </a:r>
            <a:endParaRPr sz="1000">
              <a:solidFill>
                <a:srgbClr val="FFFFFF"/>
              </a:solidFill>
              <a:latin typeface="Times New Roman"/>
              <a:ea typeface="Times New Roman"/>
              <a:cs typeface="Times New Roman"/>
              <a:sym typeface="Times New Roman"/>
            </a:endParaRPr>
          </a:p>
          <a:p>
            <a:pPr indent="-228600" lvl="0" marL="228600" marR="0" rtl="0" algn="l">
              <a:spcBef>
                <a:spcPts val="0"/>
              </a:spcBef>
              <a:spcAft>
                <a:spcPts val="0"/>
              </a:spcAft>
              <a:buClr>
                <a:srgbClr val="0A4682"/>
              </a:buClr>
              <a:buSzPts val="1200"/>
              <a:buFont typeface="Calibri"/>
              <a:buAutoNum type="arabicPeriod"/>
            </a:pPr>
            <a:r>
              <a:rPr lang="sv-SE" sz="1200">
                <a:solidFill>
                  <a:srgbClr val="0A4682"/>
                </a:solidFill>
                <a:latin typeface="Times New Roman"/>
                <a:ea typeface="Times New Roman"/>
                <a:cs typeface="Times New Roman"/>
                <a:sym typeface="Times New Roman"/>
              </a:rPr>
              <a:t>Make/maka registrerad partner, sambo</a:t>
            </a:r>
            <a:endParaRPr/>
          </a:p>
          <a:p>
            <a:pPr indent="-228600" lvl="0" marL="228600" marR="0" rtl="0" algn="l">
              <a:spcBef>
                <a:spcPts val="0"/>
              </a:spcBef>
              <a:spcAft>
                <a:spcPts val="0"/>
              </a:spcAft>
              <a:buClr>
                <a:srgbClr val="0A4682"/>
              </a:buClr>
              <a:buSzPts val="1200"/>
              <a:buFont typeface="Calibri"/>
              <a:buAutoNum type="arabicPeriod"/>
            </a:pPr>
            <a:r>
              <a:rPr lang="sv-SE" sz="1200">
                <a:solidFill>
                  <a:srgbClr val="0A4682"/>
                </a:solidFill>
                <a:latin typeface="Times New Roman"/>
                <a:ea typeface="Times New Roman"/>
                <a:cs typeface="Times New Roman"/>
                <a:sym typeface="Times New Roman"/>
              </a:rPr>
              <a:t>Barn</a:t>
            </a:r>
            <a:endParaRPr/>
          </a:p>
          <a:p>
            <a:pPr indent="-152400" lvl="0" marL="228600" marR="0" rtl="0" algn="l">
              <a:spcBef>
                <a:spcPts val="0"/>
              </a:spcBef>
              <a:spcAft>
                <a:spcPts val="0"/>
              </a:spcAft>
              <a:buClr>
                <a:schemeClr val="lt1"/>
              </a:buClr>
              <a:buSzPts val="1200"/>
              <a:buFont typeface="Calibri"/>
              <a:buNone/>
            </a:pPr>
            <a:r>
              <a:t/>
            </a:r>
            <a:endParaRPr sz="1200">
              <a:solidFill>
                <a:srgbClr val="0A4682"/>
              </a:solidFill>
              <a:latin typeface="Times New Roman"/>
              <a:ea typeface="Times New Roman"/>
              <a:cs typeface="Times New Roman"/>
              <a:sym typeface="Times New Roman"/>
            </a:endParaRPr>
          </a:p>
          <a:p>
            <a:pPr indent="0" lvl="0" marL="0" marR="0" rtl="0" algn="l">
              <a:spcBef>
                <a:spcPts val="0"/>
              </a:spcBef>
              <a:spcAft>
                <a:spcPts val="0"/>
              </a:spcAft>
              <a:buNone/>
            </a:pPr>
            <a:r>
              <a:rPr lang="sv-SE" sz="1200">
                <a:solidFill>
                  <a:srgbClr val="0A4682"/>
                </a:solidFill>
                <a:latin typeface="Times New Roman"/>
                <a:ea typeface="Times New Roman"/>
                <a:cs typeface="Times New Roman"/>
                <a:sym typeface="Times New Roman"/>
              </a:rPr>
              <a:t>Möjligt att ändra förmånstagare till:</a:t>
            </a:r>
            <a:endParaRPr/>
          </a:p>
          <a:p>
            <a:pPr indent="0" lvl="0" marL="0" marR="0" rtl="0" algn="l">
              <a:spcBef>
                <a:spcPts val="0"/>
              </a:spcBef>
              <a:spcAft>
                <a:spcPts val="0"/>
              </a:spcAft>
              <a:buNone/>
            </a:pPr>
            <a:r>
              <a:t/>
            </a:r>
            <a:endParaRPr sz="1200">
              <a:solidFill>
                <a:srgbClr val="0A4682"/>
              </a:solidFill>
              <a:latin typeface="Times New Roman"/>
              <a:ea typeface="Times New Roman"/>
              <a:cs typeface="Times New Roman"/>
              <a:sym typeface="Times New Roman"/>
            </a:endParaRPr>
          </a:p>
          <a:p>
            <a:pPr indent="0" lvl="0" marL="0" marR="0" rtl="0" algn="l">
              <a:spcBef>
                <a:spcPts val="0"/>
              </a:spcBef>
              <a:spcAft>
                <a:spcPts val="0"/>
              </a:spcAft>
              <a:buNone/>
            </a:pPr>
            <a:r>
              <a:rPr lang="sv-SE" sz="1200">
                <a:solidFill>
                  <a:srgbClr val="0A4682"/>
                </a:solidFill>
                <a:latin typeface="Times New Roman"/>
                <a:ea typeface="Times New Roman"/>
                <a:cs typeface="Times New Roman"/>
                <a:sym typeface="Times New Roman"/>
              </a:rPr>
              <a:t>- Tidigare make/maka, registrerad partner eller sambo</a:t>
            </a:r>
            <a:endParaRPr/>
          </a:p>
          <a:p>
            <a:pPr indent="0" lvl="0" marL="0" marR="0" rtl="0" algn="l">
              <a:spcBef>
                <a:spcPts val="0"/>
              </a:spcBef>
              <a:spcAft>
                <a:spcPts val="0"/>
              </a:spcAft>
              <a:buNone/>
            </a:pPr>
            <a:r>
              <a:rPr lang="sv-SE" sz="1200">
                <a:solidFill>
                  <a:srgbClr val="0A4682"/>
                </a:solidFill>
                <a:latin typeface="Times New Roman"/>
                <a:ea typeface="Times New Roman"/>
                <a:cs typeface="Times New Roman"/>
                <a:sym typeface="Times New Roman"/>
              </a:rPr>
              <a:t>- Styvbarn och fosterbarn</a:t>
            </a:r>
            <a:endParaRPr/>
          </a:p>
          <a:p>
            <a:pPr indent="-165100" lvl="0" marL="228600" marR="0" rtl="0" algn="l">
              <a:spcBef>
                <a:spcPts val="0"/>
              </a:spcBef>
              <a:spcAft>
                <a:spcPts val="0"/>
              </a:spcAft>
              <a:buClr>
                <a:schemeClr val="lt1"/>
              </a:buClr>
              <a:buSzPts val="1000"/>
              <a:buFont typeface="Calibri"/>
              <a:buNone/>
            </a:pPr>
            <a:r>
              <a:t/>
            </a:r>
            <a:endParaRPr sz="1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2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2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C:\Users\ollsyl\Desktop\fondvalsguiden.PNG" id="272" name="Google Shape;272;p27"/>
          <p:cNvPicPr preferRelativeResize="0"/>
          <p:nvPr/>
        </p:nvPicPr>
        <p:blipFill rotWithShape="1">
          <a:blip r:embed="rId3">
            <a:alphaModFix/>
          </a:blip>
          <a:srcRect b="0" l="0" r="0" t="0"/>
          <a:stretch/>
        </p:blipFill>
        <p:spPr>
          <a:xfrm>
            <a:off x="1768476" y="1295401"/>
            <a:ext cx="7853363" cy="4498975"/>
          </a:xfrm>
          <a:prstGeom prst="rect">
            <a:avLst/>
          </a:prstGeom>
          <a:noFill/>
          <a:ln>
            <a:noFill/>
          </a:ln>
        </p:spPr>
      </p:pic>
      <p:sp>
        <p:nvSpPr>
          <p:cNvPr id="273" name="Google Shape;273;p27"/>
          <p:cNvSpPr txBox="1"/>
          <p:nvPr/>
        </p:nvSpPr>
        <p:spPr>
          <a:xfrm>
            <a:off x="3041651" y="2346325"/>
            <a:ext cx="6399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-1%</a:t>
            </a:r>
            <a:endParaRPr/>
          </a:p>
        </p:txBody>
      </p:sp>
      <p:sp>
        <p:nvSpPr>
          <p:cNvPr id="274" name="Google Shape;274;p27"/>
          <p:cNvSpPr txBox="1"/>
          <p:nvPr/>
        </p:nvSpPr>
        <p:spPr>
          <a:xfrm>
            <a:off x="4984751" y="2346325"/>
            <a:ext cx="6399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-2%</a:t>
            </a:r>
            <a:endParaRPr/>
          </a:p>
        </p:txBody>
      </p:sp>
      <p:sp>
        <p:nvSpPr>
          <p:cNvPr id="275" name="Google Shape;275;p27"/>
          <p:cNvSpPr txBox="1"/>
          <p:nvPr/>
        </p:nvSpPr>
        <p:spPr>
          <a:xfrm>
            <a:off x="6854826" y="2336800"/>
            <a:ext cx="6399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-4%</a:t>
            </a:r>
            <a:endParaRPr/>
          </a:p>
        </p:txBody>
      </p:sp>
      <p:sp>
        <p:nvSpPr>
          <p:cNvPr id="276" name="Google Shape;276;p27"/>
          <p:cNvSpPr txBox="1"/>
          <p:nvPr/>
        </p:nvSpPr>
        <p:spPr>
          <a:xfrm>
            <a:off x="8775701" y="2328863"/>
            <a:ext cx="6399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-5%</a:t>
            </a:r>
            <a:endParaRPr/>
          </a:p>
        </p:txBody>
      </p:sp>
      <p:sp>
        <p:nvSpPr>
          <p:cNvPr id="277" name="Google Shape;277;p27"/>
          <p:cNvSpPr txBox="1"/>
          <p:nvPr>
            <p:ph type="title"/>
          </p:nvPr>
        </p:nvSpPr>
        <p:spPr>
          <a:xfrm>
            <a:off x="2089151" y="352426"/>
            <a:ext cx="8892116" cy="8350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9FE4"/>
              </a:buClr>
              <a:buSzPct val="100000"/>
              <a:buFont typeface="Times New Roman"/>
              <a:buNone/>
            </a:pPr>
            <a:r>
              <a:rPr lang="sv-SE" sz="2800">
                <a:solidFill>
                  <a:srgbClr val="009FE4"/>
                </a:solidFill>
                <a:latin typeface="Times New Roman"/>
                <a:ea typeface="Times New Roman"/>
                <a:cs typeface="Times New Roman"/>
                <a:sym typeface="Times New Roman"/>
              </a:rPr>
              <a:t>Ha koll på dina avgifter</a:t>
            </a:r>
            <a:br>
              <a:rPr lang="sv-SE" sz="2800">
                <a:solidFill>
                  <a:srgbClr val="009FE4"/>
                </a:solidFill>
                <a:latin typeface="Times New Roman"/>
                <a:ea typeface="Times New Roman"/>
                <a:cs typeface="Times New Roman"/>
                <a:sym typeface="Times New Roman"/>
              </a:rPr>
            </a:br>
            <a:r>
              <a:rPr lang="sv-SE" sz="2800">
                <a:solidFill>
                  <a:srgbClr val="009FE4"/>
                </a:solidFill>
                <a:latin typeface="Times New Roman"/>
                <a:ea typeface="Times New Roman"/>
                <a:cs typeface="Times New Roman"/>
                <a:sym typeface="Times New Roman"/>
              </a:rPr>
              <a:t>Så här mycket av ditt sparkapital försvinner när avgiften är 0.12%, vilket är en låg avgift</a:t>
            </a:r>
            <a:endParaRPr/>
          </a:p>
        </p:txBody>
      </p:sp>
      <p:sp>
        <p:nvSpPr>
          <p:cNvPr id="278" name="Google Shape;278;p27"/>
          <p:cNvSpPr/>
          <p:nvPr/>
        </p:nvSpPr>
        <p:spPr>
          <a:xfrm>
            <a:off x="7896200" y="4869161"/>
            <a:ext cx="1224136" cy="925215"/>
          </a:xfrm>
          <a:prstGeom prst="flowChartConnector">
            <a:avLst/>
          </a:prstGeom>
          <a:noFill/>
          <a:ln cap="flat" cmpd="sng" w="12700">
            <a:solidFill>
              <a:srgbClr val="E600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8"/>
          <p:cNvPicPr preferRelativeResize="0"/>
          <p:nvPr/>
        </p:nvPicPr>
        <p:blipFill rotWithShape="1">
          <a:blip r:embed="rId3">
            <a:alphaModFix/>
          </a:blip>
          <a:srcRect b="13284" l="0" r="0" t="12872"/>
          <a:stretch/>
        </p:blipFill>
        <p:spPr>
          <a:xfrm>
            <a:off x="2130425" y="1513784"/>
            <a:ext cx="7931150" cy="3709988"/>
          </a:xfrm>
          <a:prstGeom prst="rect">
            <a:avLst/>
          </a:prstGeom>
          <a:noFill/>
          <a:ln>
            <a:noFill/>
          </a:ln>
        </p:spPr>
      </p:pic>
      <p:sp>
        <p:nvSpPr>
          <p:cNvPr id="285" name="Google Shape;285;p28"/>
          <p:cNvSpPr txBox="1"/>
          <p:nvPr/>
        </p:nvSpPr>
        <p:spPr>
          <a:xfrm>
            <a:off x="3046414" y="2014538"/>
            <a:ext cx="7825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-10%</a:t>
            </a:r>
            <a:endParaRPr/>
          </a:p>
        </p:txBody>
      </p:sp>
      <p:sp>
        <p:nvSpPr>
          <p:cNvPr id="286" name="Google Shape;286;p28"/>
          <p:cNvSpPr txBox="1"/>
          <p:nvPr/>
        </p:nvSpPr>
        <p:spPr>
          <a:xfrm>
            <a:off x="4995864" y="2014538"/>
            <a:ext cx="7825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-18%</a:t>
            </a:r>
            <a:endParaRPr/>
          </a:p>
        </p:txBody>
      </p:sp>
      <p:sp>
        <p:nvSpPr>
          <p:cNvPr id="287" name="Google Shape;287;p28"/>
          <p:cNvSpPr txBox="1"/>
          <p:nvPr/>
        </p:nvSpPr>
        <p:spPr>
          <a:xfrm>
            <a:off x="6813551" y="2014538"/>
            <a:ext cx="7825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-26%</a:t>
            </a:r>
            <a:endParaRPr/>
          </a:p>
        </p:txBody>
      </p:sp>
      <p:sp>
        <p:nvSpPr>
          <p:cNvPr id="288" name="Google Shape;288;p28"/>
          <p:cNvSpPr txBox="1"/>
          <p:nvPr/>
        </p:nvSpPr>
        <p:spPr>
          <a:xfrm>
            <a:off x="8716964" y="2027238"/>
            <a:ext cx="10493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2000">
                <a:solidFill>
                  <a:srgbClr val="000000"/>
                </a:solidFill>
                <a:latin typeface="Helvetica Neue"/>
                <a:ea typeface="Helvetica Neue"/>
                <a:cs typeface="Helvetica Neue"/>
                <a:sym typeface="Helvetica Neue"/>
              </a:rPr>
              <a:t>-33%</a:t>
            </a:r>
            <a:endParaRPr/>
          </a:p>
        </p:txBody>
      </p:sp>
      <p:sp>
        <p:nvSpPr>
          <p:cNvPr id="289" name="Google Shape;28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9FE4"/>
              </a:buClr>
              <a:buSzPts val="2800"/>
              <a:buFont typeface="Times New Roman"/>
              <a:buNone/>
            </a:pPr>
            <a:r>
              <a:rPr lang="sv-SE" sz="2800">
                <a:solidFill>
                  <a:srgbClr val="009FE4"/>
                </a:solidFill>
                <a:latin typeface="Times New Roman"/>
                <a:ea typeface="Times New Roman"/>
                <a:cs typeface="Times New Roman"/>
                <a:sym typeface="Times New Roman"/>
              </a:rPr>
              <a:t>Avgifterna sänker din pension, så här mycket kostar 1% i avgift</a:t>
            </a:r>
            <a:endParaRPr/>
          </a:p>
        </p:txBody>
      </p:sp>
      <p:sp>
        <p:nvSpPr>
          <p:cNvPr id="290" name="Google Shape;290;p28"/>
          <p:cNvSpPr/>
          <p:nvPr/>
        </p:nvSpPr>
        <p:spPr>
          <a:xfrm>
            <a:off x="7896200" y="4395212"/>
            <a:ext cx="1224136" cy="925215"/>
          </a:xfrm>
          <a:prstGeom prst="flowChartConnector">
            <a:avLst/>
          </a:prstGeom>
          <a:noFill/>
          <a:ln cap="flat" cmpd="sng" w="12700">
            <a:solidFill>
              <a:srgbClr val="E6007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8"/>
          <p:cNvSpPr/>
          <p:nvPr/>
        </p:nvSpPr>
        <p:spPr>
          <a:xfrm>
            <a:off x="9927697" y="1206145"/>
            <a:ext cx="2099733" cy="1065742"/>
          </a:xfrm>
          <a:prstGeom prst="wedgeEllipseCallout">
            <a:avLst>
              <a:gd fmla="val -81317" name="adj1"/>
              <a:gd fmla="val 237276"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rgbClr val="FF0000"/>
                </a:solidFill>
                <a:latin typeface="Calibri"/>
                <a:ea typeface="Calibri"/>
                <a:cs typeface="Calibri"/>
                <a:sym typeface="Calibri"/>
              </a:rPr>
              <a:t>Vad har du för avgifter, har du koll??</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2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9"/>
          <p:cNvSpPr txBox="1"/>
          <p:nvPr>
            <p:ph type="ctr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sv-SE" sz="5400">
                <a:solidFill>
                  <a:schemeClr val="dk1"/>
                </a:solidFill>
                <a:latin typeface="Calibri"/>
                <a:ea typeface="Calibri"/>
                <a:cs typeface="Calibri"/>
                <a:sym typeface="Calibri"/>
              </a:rPr>
              <a:t>Uppräkning för utebliven ASL</a:t>
            </a:r>
            <a:endParaRPr/>
          </a:p>
        </p:txBody>
      </p:sp>
      <p:grpSp>
        <p:nvGrpSpPr>
          <p:cNvPr id="299" name="Google Shape;299;p29"/>
          <p:cNvGrpSpPr/>
          <p:nvPr/>
        </p:nvGrpSpPr>
        <p:grpSpPr>
          <a:xfrm>
            <a:off x="-2" y="1998368"/>
            <a:ext cx="11695083" cy="782176"/>
            <a:chOff x="-2" y="1998368"/>
            <a:chExt cx="11695083" cy="782176"/>
          </a:xfrm>
        </p:grpSpPr>
        <p:sp>
          <p:nvSpPr>
            <p:cNvPr id="300" name="Google Shape;300;p29"/>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9"/>
            <p:cNvSpPr/>
            <p:nvPr/>
          </p:nvSpPr>
          <p:spPr>
            <a:xfrm rot="10800000">
              <a:off x="-2" y="1998845"/>
              <a:ext cx="11454595"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2" name="Google Shape;302;p29"/>
          <p:cNvSpPr/>
          <p:nvPr/>
        </p:nvSpPr>
        <p:spPr>
          <a:xfrm>
            <a:off x="0" y="2203079"/>
            <a:ext cx="11383362" cy="4147845"/>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9"/>
          <p:cNvSpPr txBox="1"/>
          <p:nvPr>
            <p:ph idx="1" type="subTitle"/>
          </p:nvPr>
        </p:nvSpPr>
        <p:spPr>
          <a:xfrm>
            <a:off x="793660" y="2599509"/>
            <a:ext cx="10143668" cy="3435531"/>
          </a:xfrm>
          <a:prstGeom prst="rect">
            <a:avLst/>
          </a:prstGeom>
          <a:noFill/>
          <a:ln>
            <a:noFill/>
          </a:ln>
        </p:spPr>
        <p:txBody>
          <a:bodyPr anchorCtr="0" anchor="ctr" bIns="45700" lIns="91425" spcFirstLastPara="1" rIns="91425" wrap="square" tIns="45700">
            <a:normAutofit/>
          </a:bodyPr>
          <a:lstStyle/>
          <a:p>
            <a:pPr indent="-120650" lvl="0" marL="285750" rtl="0" algn="l">
              <a:lnSpc>
                <a:spcPct val="90000"/>
              </a:lnSpc>
              <a:spcBef>
                <a:spcPts val="0"/>
              </a:spcBef>
              <a:spcAft>
                <a:spcPts val="0"/>
              </a:spcAft>
              <a:buClr>
                <a:schemeClr val="dk1"/>
              </a:buClr>
              <a:buSzPts val="1700"/>
              <a:buFont typeface="Arial"/>
              <a:buNone/>
            </a:pPr>
            <a:r>
              <a:t/>
            </a:r>
            <a:endParaRPr sz="1700"/>
          </a:p>
          <a:p>
            <a:pPr indent="-228600" lvl="0" marL="285750" rtl="0" algn="l">
              <a:lnSpc>
                <a:spcPct val="90000"/>
              </a:lnSpc>
              <a:spcBef>
                <a:spcPts val="1000"/>
              </a:spcBef>
              <a:spcAft>
                <a:spcPts val="0"/>
              </a:spcAft>
              <a:buClr>
                <a:schemeClr val="dk1"/>
              </a:buClr>
              <a:buSzPts val="1700"/>
              <a:buFont typeface="Arial"/>
              <a:buChar char="•"/>
            </a:pPr>
            <a:r>
              <a:rPr lang="sv-SE" sz="1700"/>
              <a:t>Du inte ska förlora tjänstepension när du väljer pension i ATK-valet därför räknas summan upp för utebliven ASL (Avtalspension SAF-LO). </a:t>
            </a:r>
            <a:endParaRPr/>
          </a:p>
          <a:p>
            <a:pPr indent="-120650" lvl="0" marL="285750" rtl="0" algn="l">
              <a:lnSpc>
                <a:spcPct val="90000"/>
              </a:lnSpc>
              <a:spcBef>
                <a:spcPts val="1000"/>
              </a:spcBef>
              <a:spcAft>
                <a:spcPts val="0"/>
              </a:spcAft>
              <a:buClr>
                <a:schemeClr val="dk1"/>
              </a:buClr>
              <a:buSzPts val="1700"/>
              <a:buFont typeface="Arial"/>
              <a:buNone/>
            </a:pPr>
            <a:r>
              <a:t/>
            </a:r>
            <a:endParaRPr sz="1700"/>
          </a:p>
          <a:p>
            <a:pPr indent="-228600" lvl="0" marL="285750" rtl="0" algn="l">
              <a:lnSpc>
                <a:spcPct val="90000"/>
              </a:lnSpc>
              <a:spcBef>
                <a:spcPts val="1000"/>
              </a:spcBef>
              <a:spcAft>
                <a:spcPts val="0"/>
              </a:spcAft>
              <a:buClr>
                <a:schemeClr val="dk1"/>
              </a:buClr>
              <a:buSzPts val="1700"/>
              <a:buFont typeface="Arial"/>
              <a:buChar char="•"/>
            </a:pPr>
            <a:r>
              <a:rPr lang="sv-SE" sz="1700"/>
              <a:t>Pensionsavsättning gjörs därför med ytterligare 5 % eller 30 % för dig som är 25 år eller äldre beroende på inkomstnivå. </a:t>
            </a:r>
            <a:endParaRPr/>
          </a:p>
          <a:p>
            <a:pPr indent="-120650" lvl="0" marL="285750" rtl="0" algn="l">
              <a:lnSpc>
                <a:spcPct val="90000"/>
              </a:lnSpc>
              <a:spcBef>
                <a:spcPts val="1000"/>
              </a:spcBef>
              <a:spcAft>
                <a:spcPts val="0"/>
              </a:spcAft>
              <a:buClr>
                <a:schemeClr val="dk1"/>
              </a:buClr>
              <a:buSzPts val="1700"/>
              <a:buFont typeface="Arial"/>
              <a:buNone/>
            </a:pPr>
            <a:r>
              <a:t/>
            </a:r>
            <a:endParaRPr sz="1700"/>
          </a:p>
          <a:p>
            <a:pPr indent="-228600" lvl="0" marL="285750" rtl="0" algn="l">
              <a:lnSpc>
                <a:spcPct val="90000"/>
              </a:lnSpc>
              <a:spcBef>
                <a:spcPts val="1000"/>
              </a:spcBef>
              <a:spcAft>
                <a:spcPts val="0"/>
              </a:spcAft>
              <a:buClr>
                <a:schemeClr val="dk1"/>
              </a:buClr>
              <a:buSzPts val="1700"/>
              <a:buFont typeface="Arial"/>
              <a:buChar char="•"/>
            </a:pPr>
            <a:r>
              <a:rPr lang="sv-SE" sz="1700"/>
              <a:t>Det går även att föra komp till pension via ATK upp till 80 timmar men då får man</a:t>
            </a:r>
            <a:r>
              <a:rPr b="1" lang="sv-SE" sz="1700"/>
              <a:t> ej </a:t>
            </a:r>
            <a:r>
              <a:rPr lang="sv-SE" sz="1700"/>
              <a:t>en uppräkning på 5 % eller 30% på dom timmarna.</a:t>
            </a:r>
            <a:endParaRPr/>
          </a:p>
          <a:p>
            <a:pPr indent="0" lvl="0" marL="0" rtl="0" algn="l">
              <a:lnSpc>
                <a:spcPct val="90000"/>
              </a:lnSpc>
              <a:spcBef>
                <a:spcPts val="1000"/>
              </a:spcBef>
              <a:spcAft>
                <a:spcPts val="0"/>
              </a:spcAft>
              <a:buClr>
                <a:schemeClr val="dk1"/>
              </a:buClr>
              <a:buSzPts val="1700"/>
              <a:buFont typeface="Arial"/>
              <a:buChar char="•"/>
            </a:pPr>
            <a:r>
              <a:rPr lang="sv-SE" sz="1700"/>
              <a:t>  Avsättning av ATK-timmar till pension påverkar den framtida pensionen </a:t>
            </a:r>
            <a:r>
              <a:rPr b="1" lang="sv-SE" sz="1700"/>
              <a:t>väldigt mycket se till att börja så      	tidigt som möjligt  </a:t>
            </a:r>
            <a:r>
              <a:rPr lang="sv-SE" sz="1700"/>
              <a:t>(se nästa bild)  </a:t>
            </a:r>
            <a:endParaRPr/>
          </a:p>
          <a:p>
            <a:pPr indent="107950" lvl="0" marL="0" rtl="0" algn="l">
              <a:lnSpc>
                <a:spcPct val="90000"/>
              </a:lnSpc>
              <a:spcBef>
                <a:spcPts val="1000"/>
              </a:spcBef>
              <a:spcAft>
                <a:spcPts val="0"/>
              </a:spcAft>
              <a:buClr>
                <a:schemeClr val="dk1"/>
              </a:buClr>
              <a:buSzPts val="1700"/>
              <a:buFont typeface="Arial"/>
              <a:buNone/>
            </a:pPr>
            <a:r>
              <a:t/>
            </a:r>
            <a:endParaRPr sz="1700"/>
          </a:p>
          <a:p>
            <a:pPr indent="-120650" lvl="0" marL="285750" rtl="0" algn="l">
              <a:lnSpc>
                <a:spcPct val="90000"/>
              </a:lnSpc>
              <a:spcBef>
                <a:spcPts val="1000"/>
              </a:spcBef>
              <a:spcAft>
                <a:spcPts val="0"/>
              </a:spcAft>
              <a:buClr>
                <a:schemeClr val="dk1"/>
              </a:buClr>
              <a:buSzPts val="1700"/>
              <a:buFont typeface="Arial"/>
              <a:buNone/>
            </a:pPr>
            <a:r>
              <a:t/>
            </a:r>
            <a:endParaRPr sz="1700"/>
          </a:p>
          <a:p>
            <a:pPr indent="-120650" lvl="0" marL="285750" rtl="0" algn="l">
              <a:lnSpc>
                <a:spcPct val="90000"/>
              </a:lnSpc>
              <a:spcBef>
                <a:spcPts val="0"/>
              </a:spcBef>
              <a:spcAft>
                <a:spcPts val="0"/>
              </a:spcAft>
              <a:buClr>
                <a:schemeClr val="dk1"/>
              </a:buClr>
              <a:buSzPts val="1700"/>
              <a:buFont typeface="Arial"/>
              <a:buNone/>
            </a:pPr>
            <a:r>
              <a:t/>
            </a:r>
            <a:endParaRPr sz="1700"/>
          </a:p>
        </p:txBody>
      </p:sp>
      <p:sp>
        <p:nvSpPr>
          <p:cNvPr id="304" name="Google Shape;304;p29"/>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Clr>
                <a:srgbClr val="888888"/>
              </a:buClr>
              <a:buSzPts val="1200"/>
              <a:buFont typeface="Calibri"/>
              <a:buNone/>
            </a:pPr>
            <a:fld id="{00000000-1234-1234-1234-123412341234}" type="slidenum">
              <a:rPr lang="sv-S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txBox="1"/>
          <p:nvPr>
            <p:ph type="title"/>
          </p:nvPr>
        </p:nvSpPr>
        <p:spPr>
          <a:xfrm>
            <a:off x="2209800" y="608013"/>
            <a:ext cx="6172200" cy="182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10" name="Google Shape;310;p30"/>
          <p:cNvPicPr preferRelativeResize="0"/>
          <p:nvPr/>
        </p:nvPicPr>
        <p:blipFill rotWithShape="1">
          <a:blip r:embed="rId3">
            <a:alphaModFix/>
          </a:blip>
          <a:srcRect b="0" l="0" r="0" t="0"/>
          <a:stretch/>
        </p:blipFill>
        <p:spPr>
          <a:xfrm>
            <a:off x="1318696" y="1948782"/>
            <a:ext cx="9324527" cy="5454604"/>
          </a:xfrm>
          <a:prstGeom prst="rect">
            <a:avLst/>
          </a:prstGeom>
          <a:noFill/>
          <a:ln>
            <a:noFill/>
          </a:ln>
        </p:spPr>
      </p:pic>
      <p:sp>
        <p:nvSpPr>
          <p:cNvPr id="311" name="Google Shape;311;p30"/>
          <p:cNvSpPr txBox="1"/>
          <p:nvPr>
            <p:ph idx="12" type="sldNum"/>
          </p:nvPr>
        </p:nvSpPr>
        <p:spPr>
          <a:xfrm>
            <a:off x="2200275" y="6380164"/>
            <a:ext cx="7251700" cy="3063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sv-SE"/>
              <a:t>‹#›</a:t>
            </a:fld>
            <a:endParaRPr sz="1600">
              <a:solidFill>
                <a:srgbClr val="1F497D"/>
              </a:solidFill>
            </a:endParaRPr>
          </a:p>
        </p:txBody>
      </p:sp>
      <p:pic>
        <p:nvPicPr>
          <p:cNvPr id="312" name="Google Shape;312;p30"/>
          <p:cNvPicPr preferRelativeResize="0"/>
          <p:nvPr/>
        </p:nvPicPr>
        <p:blipFill rotWithShape="1">
          <a:blip r:embed="rId4">
            <a:alphaModFix/>
          </a:blip>
          <a:srcRect b="0" l="0" r="0" t="0"/>
          <a:stretch/>
        </p:blipFill>
        <p:spPr>
          <a:xfrm>
            <a:off x="1524000" y="1"/>
            <a:ext cx="9144000" cy="13407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31"/>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31"/>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31"/>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31"/>
          <p:cNvSpPr/>
          <p:nvPr/>
        </p:nvSpPr>
        <p:spPr>
          <a:xfrm>
            <a:off x="1653362" y="2287269"/>
            <a:ext cx="9367204" cy="406908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sv-SE" sz="1600" u="sng">
                <a:solidFill>
                  <a:schemeClr val="dk1"/>
                </a:solidFill>
                <a:latin typeface="Calibri"/>
                <a:ea typeface="Calibri"/>
                <a:cs typeface="Calibri"/>
                <a:sym typeface="Calibri"/>
              </a:rPr>
              <a:t>Det är mycket pengar som man skall låta någon  förvalta, viktigt att välja någon som har låga avgifter, man          kan ta hjälp av Lifeplan för det, anmälan görs på Flisstacken</a:t>
            </a:r>
            <a:endParaRPr b="1" sz="1600" u="sng">
              <a:solidFill>
                <a:schemeClr val="dk1"/>
              </a:solidFill>
              <a:latin typeface="Calibri"/>
              <a:ea typeface="Calibri"/>
              <a:cs typeface="Calibri"/>
              <a:sym typeface="Calibri"/>
            </a:endParaRPr>
          </a:p>
          <a:p>
            <a:pPr indent="69850" lvl="0" marL="0" marR="0" rtl="0" algn="l">
              <a:lnSpc>
                <a:spcPct val="80000"/>
              </a:lnSpc>
              <a:spcBef>
                <a:spcPts val="60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b="1" lang="sv-SE" sz="1100">
                <a:solidFill>
                  <a:schemeClr val="dk1"/>
                </a:solidFill>
                <a:latin typeface="Calibri"/>
                <a:ea typeface="Calibri"/>
                <a:cs typeface="Calibri"/>
                <a:sym typeface="Calibri"/>
              </a:rPr>
              <a:t>Ex. lönegrad B.4 510 000 + 90 000 extra</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Årslön </a:t>
            </a:r>
            <a:r>
              <a:rPr b="1" lang="sv-SE" sz="1100" u="sng">
                <a:solidFill>
                  <a:schemeClr val="dk1"/>
                </a:solidFill>
                <a:latin typeface="Calibri"/>
                <a:ea typeface="Calibri"/>
                <a:cs typeface="Calibri"/>
                <a:sym typeface="Calibri"/>
              </a:rPr>
              <a:t>600 000 kr</a:t>
            </a:r>
            <a:endParaRPr sz="1100">
              <a:solidFill>
                <a:schemeClr val="dk1"/>
              </a:solidFill>
              <a:latin typeface="Calibri"/>
              <a:ea typeface="Calibri"/>
              <a:cs typeface="Calibri"/>
              <a:sym typeface="Calibri"/>
            </a:endParaRPr>
          </a:p>
          <a:p>
            <a:pPr indent="69850" lvl="0" marL="0" marR="0" rtl="0" algn="l">
              <a:lnSpc>
                <a:spcPct val="80000"/>
              </a:lnSpc>
              <a:spcBef>
                <a:spcPts val="60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Premiepension </a:t>
            </a:r>
            <a:r>
              <a:rPr b="1" lang="sv-SE" sz="1100">
                <a:solidFill>
                  <a:schemeClr val="dk1"/>
                </a:solidFill>
                <a:latin typeface="Calibri"/>
                <a:ea typeface="Calibri"/>
                <a:cs typeface="Calibri"/>
                <a:sym typeface="Calibri"/>
              </a:rPr>
              <a:t>2,5 %</a:t>
            </a:r>
            <a:r>
              <a:rPr lang="sv-SE" sz="1100">
                <a:solidFill>
                  <a:schemeClr val="dk1"/>
                </a:solidFill>
                <a:latin typeface="Calibri"/>
                <a:ea typeface="Calibri"/>
                <a:cs typeface="Calibri"/>
                <a:sym typeface="Calibri"/>
              </a:rPr>
              <a:t>       = 13 931 kr</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Avtalspension   </a:t>
            </a:r>
            <a:r>
              <a:rPr b="1" lang="sv-SE" sz="1100">
                <a:solidFill>
                  <a:schemeClr val="dk1"/>
                </a:solidFill>
                <a:latin typeface="Calibri"/>
                <a:ea typeface="Calibri"/>
                <a:cs typeface="Calibri"/>
                <a:sym typeface="Calibri"/>
              </a:rPr>
              <a:t>4,5 %</a:t>
            </a:r>
            <a:r>
              <a:rPr lang="sv-SE" sz="1100">
                <a:solidFill>
                  <a:schemeClr val="dk1"/>
                </a:solidFill>
                <a:latin typeface="Calibri"/>
                <a:ea typeface="Calibri"/>
                <a:cs typeface="Calibri"/>
                <a:sym typeface="Calibri"/>
              </a:rPr>
              <a:t>       = 25 076 kr</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DP                        </a:t>
            </a:r>
            <a:r>
              <a:rPr b="1" lang="sv-SE" sz="1100">
                <a:solidFill>
                  <a:schemeClr val="dk1"/>
                </a:solidFill>
                <a:latin typeface="Calibri"/>
                <a:ea typeface="Calibri"/>
                <a:cs typeface="Calibri"/>
                <a:sym typeface="Calibri"/>
              </a:rPr>
              <a:t>1%       </a:t>
            </a:r>
            <a:r>
              <a:rPr lang="sv-SE" sz="1100">
                <a:solidFill>
                  <a:schemeClr val="dk1"/>
                </a:solidFill>
                <a:latin typeface="Calibri"/>
                <a:ea typeface="Calibri"/>
                <a:cs typeface="Calibri"/>
                <a:sym typeface="Calibri"/>
              </a:rPr>
              <a:t>=    6 000 kr</a:t>
            </a:r>
            <a:endParaRPr b="1"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600.000 – 557 256= 42 744    </a:t>
            </a:r>
            <a:r>
              <a:rPr b="1" lang="sv-SE" sz="1100">
                <a:solidFill>
                  <a:schemeClr val="dk1"/>
                </a:solidFill>
                <a:latin typeface="Calibri"/>
                <a:ea typeface="Calibri"/>
                <a:cs typeface="Calibri"/>
                <a:sym typeface="Calibri"/>
              </a:rPr>
              <a:t>30 % </a:t>
            </a:r>
            <a:r>
              <a:rPr lang="sv-SE" sz="1100">
                <a:solidFill>
                  <a:schemeClr val="dk1"/>
                </a:solidFill>
                <a:latin typeface="Calibri"/>
                <a:ea typeface="Calibri"/>
                <a:cs typeface="Calibri"/>
                <a:sym typeface="Calibri"/>
              </a:rPr>
              <a:t>    = 12 823 kr</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ATK </a:t>
            </a:r>
            <a:r>
              <a:rPr b="1" lang="sv-SE" sz="1100">
                <a:solidFill>
                  <a:schemeClr val="dk1"/>
                </a:solidFill>
                <a:latin typeface="Calibri"/>
                <a:ea typeface="Calibri"/>
                <a:cs typeface="Calibri"/>
                <a:sym typeface="Calibri"/>
              </a:rPr>
              <a:t>3,5 % (+28% +30% extra)</a:t>
            </a:r>
            <a:r>
              <a:rPr lang="sv-SE" sz="1100">
                <a:solidFill>
                  <a:schemeClr val="dk1"/>
                </a:solidFill>
                <a:latin typeface="Calibri"/>
                <a:ea typeface="Calibri"/>
                <a:cs typeface="Calibri"/>
                <a:sym typeface="Calibri"/>
              </a:rPr>
              <a:t>   = 28 203 kr</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lang="sv-SE" sz="1100">
                <a:solidFill>
                  <a:schemeClr val="dk1"/>
                </a:solidFill>
                <a:latin typeface="Calibri"/>
                <a:ea typeface="Calibri"/>
                <a:cs typeface="Calibri"/>
                <a:sym typeface="Calibri"/>
              </a:rPr>
              <a:t>(ATK 510  000 kr x3.5% x1.58%)</a:t>
            </a:r>
            <a:endParaRPr/>
          </a:p>
          <a:p>
            <a:pPr indent="0" lvl="0" marL="0" marR="0" rtl="0" algn="l">
              <a:lnSpc>
                <a:spcPct val="80000"/>
              </a:lnSpc>
              <a:spcBef>
                <a:spcPts val="600"/>
              </a:spcBef>
              <a:spcAft>
                <a:spcPts val="0"/>
              </a:spcAft>
              <a:buClr>
                <a:schemeClr val="dk1"/>
              </a:buClr>
              <a:buSzPts val="1100"/>
              <a:buFont typeface="Arial"/>
              <a:buChar char="•"/>
            </a:pPr>
            <a:r>
              <a:rPr b="1" i="1" lang="sv-SE" sz="1100">
                <a:solidFill>
                  <a:schemeClr val="dk1"/>
                </a:solidFill>
                <a:latin typeface="Calibri"/>
                <a:ea typeface="Calibri"/>
                <a:cs typeface="Calibri"/>
                <a:sym typeface="Calibri"/>
              </a:rPr>
              <a:t>(28% extra gäller när medlem valt ATK som 100% pension)</a:t>
            </a:r>
            <a:r>
              <a:rPr b="1" lang="sv-SE" sz="1100">
                <a:solidFill>
                  <a:schemeClr val="dk1"/>
                </a:solidFill>
                <a:latin typeface="Calibri"/>
                <a:ea typeface="Calibri"/>
                <a:cs typeface="Calibri"/>
                <a:sym typeface="Calibri"/>
              </a:rPr>
              <a:t>           </a:t>
            </a:r>
            <a:endParaRPr/>
          </a:p>
          <a:p>
            <a:pPr indent="0" lvl="0" marL="0" marR="0" rtl="0" algn="l">
              <a:lnSpc>
                <a:spcPct val="80000"/>
              </a:lnSpc>
              <a:spcBef>
                <a:spcPts val="600"/>
              </a:spcBef>
              <a:spcAft>
                <a:spcPts val="0"/>
              </a:spcAft>
              <a:buClr>
                <a:schemeClr val="dk1"/>
              </a:buClr>
              <a:buSzPts val="1100"/>
              <a:buFont typeface="Arial"/>
              <a:buChar char="•"/>
            </a:pPr>
            <a:r>
              <a:rPr b="1" lang="sv-SE" sz="1100">
                <a:solidFill>
                  <a:schemeClr val="dk1"/>
                </a:solidFill>
                <a:latin typeface="Calibri"/>
                <a:ea typeface="Calibri"/>
                <a:cs typeface="Calibri"/>
                <a:sym typeface="Calibri"/>
              </a:rPr>
              <a:t>Totalt	per år	=             ~86  033 kr</a:t>
            </a:r>
            <a:endParaRPr b="1" sz="1100">
              <a:solidFill>
                <a:schemeClr val="dk1"/>
              </a:solidFill>
              <a:latin typeface="Calibri"/>
              <a:ea typeface="Calibri"/>
              <a:cs typeface="Calibri"/>
              <a:sym typeface="Calibri"/>
            </a:endParaRPr>
          </a:p>
          <a:p>
            <a:pPr indent="69850" lvl="0" marL="0" marR="0" rtl="0" algn="l">
              <a:lnSpc>
                <a:spcPct val="80000"/>
              </a:lnSpc>
              <a:spcBef>
                <a:spcPts val="6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b="1" i="1" lang="sv-SE" sz="1100">
                <a:solidFill>
                  <a:schemeClr val="dk1"/>
                </a:solidFill>
                <a:latin typeface="Calibri"/>
                <a:ea typeface="Calibri"/>
                <a:cs typeface="Calibri"/>
                <a:sym typeface="Calibri"/>
              </a:rPr>
              <a:t>Det blir mycket pengar . . .</a:t>
            </a:r>
            <a:endParaRPr/>
          </a:p>
          <a:p>
            <a:pPr indent="0" lvl="0" marL="0" marR="0" rtl="0" algn="l">
              <a:lnSpc>
                <a:spcPct val="80000"/>
              </a:lnSpc>
              <a:spcBef>
                <a:spcPts val="600"/>
              </a:spcBef>
              <a:spcAft>
                <a:spcPts val="0"/>
              </a:spcAft>
              <a:buClr>
                <a:schemeClr val="dk1"/>
              </a:buClr>
              <a:buSzPts val="1100"/>
              <a:buFont typeface="Arial"/>
              <a:buChar char="•"/>
            </a:pPr>
            <a:r>
              <a:rPr i="1" lang="sv-SE" sz="1100">
                <a:solidFill>
                  <a:schemeClr val="dk1"/>
                </a:solidFill>
                <a:latin typeface="Calibri"/>
                <a:ea typeface="Calibri"/>
                <a:cs typeface="Calibri"/>
                <a:sym typeface="Calibri"/>
              </a:rPr>
              <a:t>25 år: 86 033 kr x 40 år</a:t>
            </a:r>
            <a:r>
              <a:rPr b="1" i="1" lang="sv-SE" sz="1100">
                <a:solidFill>
                  <a:schemeClr val="dk1"/>
                </a:solidFill>
                <a:latin typeface="Calibri"/>
                <a:ea typeface="Calibri"/>
                <a:cs typeface="Calibri"/>
                <a:sym typeface="Calibri"/>
              </a:rPr>
              <a:t>   = 3 441 320 kr</a:t>
            </a:r>
            <a:endParaRPr b="1" i="1"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i="1" lang="sv-SE" sz="1100">
                <a:solidFill>
                  <a:schemeClr val="dk1"/>
                </a:solidFill>
                <a:latin typeface="Calibri"/>
                <a:ea typeface="Calibri"/>
                <a:cs typeface="Calibri"/>
                <a:sym typeface="Calibri"/>
              </a:rPr>
              <a:t>40 år: 86 033 kr x 25 år</a:t>
            </a:r>
            <a:r>
              <a:rPr b="1" i="1" lang="sv-SE" sz="1100">
                <a:solidFill>
                  <a:schemeClr val="dk1"/>
                </a:solidFill>
                <a:latin typeface="Calibri"/>
                <a:ea typeface="Calibri"/>
                <a:cs typeface="Calibri"/>
                <a:sym typeface="Calibri"/>
              </a:rPr>
              <a:t>   = 2 150 825 kr</a:t>
            </a:r>
            <a:endParaRPr b="1" i="1" sz="1100">
              <a:solidFill>
                <a:schemeClr val="dk1"/>
              </a:solidFill>
              <a:latin typeface="Calibri"/>
              <a:ea typeface="Calibri"/>
              <a:cs typeface="Calibri"/>
              <a:sym typeface="Calibri"/>
            </a:endParaRPr>
          </a:p>
          <a:p>
            <a:pPr indent="0" lvl="0" marL="0" marR="0" rtl="0" algn="l">
              <a:lnSpc>
                <a:spcPct val="80000"/>
              </a:lnSpc>
              <a:spcBef>
                <a:spcPts val="600"/>
              </a:spcBef>
              <a:spcAft>
                <a:spcPts val="0"/>
              </a:spcAft>
              <a:buClr>
                <a:schemeClr val="dk1"/>
              </a:buClr>
              <a:buSzPts val="1100"/>
              <a:buFont typeface="Arial"/>
              <a:buChar char="•"/>
            </a:pPr>
            <a:r>
              <a:rPr i="1" lang="sv-SE" sz="1100">
                <a:solidFill>
                  <a:schemeClr val="dk1"/>
                </a:solidFill>
                <a:latin typeface="Calibri"/>
                <a:ea typeface="Calibri"/>
                <a:cs typeface="Calibri"/>
                <a:sym typeface="Calibri"/>
              </a:rPr>
              <a:t>50 år: 86 033 kr x 15 år</a:t>
            </a:r>
            <a:r>
              <a:rPr b="1" i="1" lang="sv-SE" sz="1100">
                <a:solidFill>
                  <a:schemeClr val="dk1"/>
                </a:solidFill>
                <a:latin typeface="Calibri"/>
                <a:ea typeface="Calibri"/>
                <a:cs typeface="Calibri"/>
                <a:sym typeface="Calibri"/>
              </a:rPr>
              <a:t>   = 1 290 495 kr</a:t>
            </a:r>
            <a:endParaRPr b="1" i="1" sz="1100">
              <a:solidFill>
                <a:schemeClr val="dk1"/>
              </a:solidFill>
              <a:latin typeface="Calibri"/>
              <a:ea typeface="Calibri"/>
              <a:cs typeface="Calibri"/>
              <a:sym typeface="Calibri"/>
            </a:endParaRPr>
          </a:p>
        </p:txBody>
      </p:sp>
      <p:sp>
        <p:nvSpPr>
          <p:cNvPr id="321" name="Google Shape;321;p31"/>
          <p:cNvSpPr txBox="1"/>
          <p:nvPr>
            <p:ph idx="12" type="sldNum"/>
          </p:nvPr>
        </p:nvSpPr>
        <p:spPr>
          <a:xfrm>
            <a:off x="9091182" y="6356350"/>
            <a:ext cx="1929384"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fld id="{00000000-1234-1234-1234-123412341234}" type="slidenum">
              <a:rPr lang="sv-SE" sz="900">
                <a:solidFill>
                  <a:schemeClr val="dk1"/>
                </a:solidFill>
                <a:latin typeface="Calibri"/>
                <a:ea typeface="Calibri"/>
                <a:cs typeface="Calibri"/>
                <a:sym typeface="Calibri"/>
              </a:rPr>
              <a:t>‹#›</a:t>
            </a:fld>
            <a:r>
              <a:rPr lang="sv-SE" sz="900">
                <a:solidFill>
                  <a:schemeClr val="dk1"/>
                </a:solidFill>
                <a:latin typeface="Calibri"/>
                <a:ea typeface="Calibri"/>
                <a:cs typeface="Calibri"/>
                <a:sym typeface="Calibri"/>
              </a:rPr>
              <a:t>  Titel på presentationen  4/3/2023 </a:t>
            </a:r>
            <a:endParaRPr/>
          </a:p>
        </p:txBody>
      </p:sp>
      <p:sp>
        <p:nvSpPr>
          <p:cNvPr id="322" name="Google Shape;322;p31"/>
          <p:cNvSpPr/>
          <p:nvPr/>
        </p:nvSpPr>
        <p:spPr>
          <a:xfrm>
            <a:off x="7275082" y="141182"/>
            <a:ext cx="3130451" cy="1413933"/>
          </a:xfrm>
          <a:prstGeom prst="wedgeEllipseCallout">
            <a:avLst>
              <a:gd fmla="val -57345" name="adj1"/>
              <a:gd fmla="val 1422" name="adj2"/>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dk1"/>
                </a:solidFill>
                <a:latin typeface="Calibri"/>
                <a:ea typeface="Calibri"/>
                <a:cs typeface="Calibri"/>
                <a:sym typeface="Calibri"/>
              </a:rPr>
              <a:t>Att  ta hjälp av Lifeplan kostar ingenting för dig</a:t>
            </a:r>
            <a:endParaRPr/>
          </a:p>
        </p:txBody>
      </p:sp>
      <p:sp>
        <p:nvSpPr>
          <p:cNvPr id="323" name="Google Shape;323;p31"/>
          <p:cNvSpPr/>
          <p:nvPr/>
        </p:nvSpPr>
        <p:spPr>
          <a:xfrm>
            <a:off x="6948487" y="3081653"/>
            <a:ext cx="3158067" cy="1413933"/>
          </a:xfrm>
          <a:prstGeom prst="wedgeEllipseCallout">
            <a:avLst>
              <a:gd fmla="val -20833" name="adj1"/>
              <a:gd fmla="val 625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dk1"/>
                </a:solidFill>
                <a:latin typeface="Calibri"/>
                <a:ea typeface="Calibri"/>
                <a:cs typeface="Calibri"/>
                <a:sym typeface="Calibri"/>
              </a:rPr>
              <a:t>Om du tidigare valt ex. Folksam så byter Lifeplan endast inom Folksams fondutbud</a:t>
            </a:r>
            <a:endParaRPr/>
          </a:p>
        </p:txBody>
      </p:sp>
      <p:pic>
        <p:nvPicPr>
          <p:cNvPr id="324" name="Google Shape;324;p31"/>
          <p:cNvPicPr preferRelativeResize="0"/>
          <p:nvPr/>
        </p:nvPicPr>
        <p:blipFill rotWithShape="1">
          <a:blip r:embed="rId3">
            <a:alphaModFix/>
          </a:blip>
          <a:srcRect b="0" l="0" r="0" t="0"/>
          <a:stretch/>
        </p:blipFill>
        <p:spPr>
          <a:xfrm>
            <a:off x="4938712" y="501651"/>
            <a:ext cx="2009775"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txBox="1"/>
          <p:nvPr>
            <p:ph type="title"/>
          </p:nvPr>
        </p:nvSpPr>
        <p:spPr>
          <a:xfrm>
            <a:off x="838200" y="708661"/>
            <a:ext cx="3413873" cy="190870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sv-SE" sz="3100"/>
              <a:t> </a:t>
            </a:r>
            <a:r>
              <a:rPr b="1" lang="sv-SE" sz="3100"/>
              <a:t>Ingår i Pappers Medlemskap/avd.3  2023</a:t>
            </a:r>
            <a:br>
              <a:rPr b="1" lang="sv-SE" sz="3100"/>
            </a:br>
            <a:r>
              <a:rPr b="1" lang="sv-SE" sz="3100"/>
              <a:t>   </a:t>
            </a:r>
            <a:br>
              <a:rPr b="1" lang="sv-SE"/>
            </a:br>
            <a:r>
              <a:rPr lang="sv-SE">
                <a:solidFill>
                  <a:srgbClr val="B0CB0B"/>
                </a:solidFill>
              </a:rPr>
              <a:t> </a:t>
            </a:r>
            <a:br>
              <a:rPr lang="sv-SE">
                <a:solidFill>
                  <a:srgbClr val="B0CB0B"/>
                </a:solidFill>
              </a:rPr>
            </a:br>
            <a:r>
              <a:rPr lang="sv-SE">
                <a:solidFill>
                  <a:srgbClr val="B0CB0B"/>
                </a:solidFill>
              </a:rPr>
              <a:t> </a:t>
            </a:r>
            <a:endParaRPr>
              <a:solidFill>
                <a:srgbClr val="FF0000"/>
              </a:solidFill>
            </a:endParaRPr>
          </a:p>
        </p:txBody>
      </p:sp>
      <p:sp>
        <p:nvSpPr>
          <p:cNvPr id="330" name="Google Shape;33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solidFill>
                  <a:srgbClr val="009FE4"/>
                </a:solidFill>
              </a:rPr>
              <a:t>‹#›</a:t>
            </a:fld>
            <a:endParaRPr>
              <a:solidFill>
                <a:srgbClr val="009FE4"/>
              </a:solidFill>
            </a:endParaRPr>
          </a:p>
        </p:txBody>
      </p:sp>
      <p:sp>
        <p:nvSpPr>
          <p:cNvPr id="331" name="Google Shape;331;p32"/>
          <p:cNvSpPr/>
          <p:nvPr/>
        </p:nvSpPr>
        <p:spPr>
          <a:xfrm>
            <a:off x="557276" y="1502728"/>
            <a:ext cx="3975720" cy="2940123"/>
          </a:xfrm>
          <a:custGeom>
            <a:rect b="b" l="l" r="r" t="t"/>
            <a:pathLst>
              <a:path extrusionOk="0" h="2471410" w="3341912">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396000">
            <a:noAutofit/>
          </a:bodyPr>
          <a:lstStyle/>
          <a:p>
            <a:pPr indent="0" lvl="0" marL="0" marR="0" rtl="0" algn="ctr">
              <a:lnSpc>
                <a:spcPct val="110000"/>
              </a:lnSpc>
              <a:spcBef>
                <a:spcPts val="0"/>
              </a:spcBef>
              <a:spcAft>
                <a:spcPts val="0"/>
              </a:spcAft>
              <a:buClr>
                <a:srgbClr val="00B050"/>
              </a:buClr>
              <a:buSzPts val="2400"/>
              <a:buFont typeface="Arial"/>
              <a:buNone/>
            </a:pPr>
            <a:r>
              <a:rPr lang="sv-SE" sz="2400">
                <a:solidFill>
                  <a:srgbClr val="00B050"/>
                </a:solidFill>
                <a:latin typeface="Calibri"/>
                <a:ea typeface="Calibri"/>
                <a:cs typeface="Calibri"/>
                <a:sym typeface="Calibri"/>
              </a:rPr>
              <a:t>Grupplivförsäkring</a:t>
            </a:r>
            <a:r>
              <a:rPr lang="sv-SE" sz="1600">
                <a:solidFill>
                  <a:srgbClr val="00B050"/>
                </a:solidFill>
                <a:latin typeface="Calibri"/>
                <a:ea typeface="Calibri"/>
                <a:cs typeface="Calibri"/>
                <a:sym typeface="Calibri"/>
              </a:rPr>
              <a:t>  </a:t>
            </a:r>
            <a:br>
              <a:rPr lang="sv-SE" sz="1600">
                <a:solidFill>
                  <a:srgbClr val="00B050"/>
                </a:solidFill>
                <a:latin typeface="Calibri"/>
                <a:ea typeface="Calibri"/>
                <a:cs typeface="Calibri"/>
                <a:sym typeface="Calibri"/>
              </a:rPr>
            </a:br>
            <a:r>
              <a:rPr lang="sv-SE" sz="1800">
                <a:solidFill>
                  <a:srgbClr val="00B050"/>
                </a:solidFill>
                <a:latin typeface="Calibri"/>
                <a:ea typeface="Calibri"/>
                <a:cs typeface="Calibri"/>
                <a:sym typeface="Calibri"/>
              </a:rPr>
              <a:t>2 – 6 prisbasbelopp</a:t>
            </a:r>
            <a:endParaRPr/>
          </a:p>
          <a:p>
            <a:pPr indent="0" lvl="0" marL="0" marR="0" rtl="0" algn="ctr">
              <a:lnSpc>
                <a:spcPct val="110000"/>
              </a:lnSpc>
              <a:spcBef>
                <a:spcPts val="1200"/>
              </a:spcBef>
              <a:spcAft>
                <a:spcPts val="0"/>
              </a:spcAft>
              <a:buClr>
                <a:schemeClr val="lt1"/>
              </a:buClr>
              <a:buSzPts val="1800"/>
              <a:buFont typeface="Arial"/>
              <a:buNone/>
            </a:pPr>
            <a:r>
              <a:t/>
            </a:r>
            <a:endParaRPr sz="1800">
              <a:solidFill>
                <a:srgbClr val="00B050"/>
              </a:solidFill>
              <a:latin typeface="Calibri"/>
              <a:ea typeface="Calibri"/>
              <a:cs typeface="Calibri"/>
              <a:sym typeface="Calibri"/>
            </a:endParaRPr>
          </a:p>
          <a:p>
            <a:pPr indent="0" lvl="0" marL="0" marR="0" rtl="0" algn="ctr">
              <a:lnSpc>
                <a:spcPct val="110000"/>
              </a:lnSpc>
              <a:spcBef>
                <a:spcPts val="1200"/>
              </a:spcBef>
              <a:spcAft>
                <a:spcPts val="0"/>
              </a:spcAft>
              <a:buClr>
                <a:srgbClr val="00B050"/>
              </a:buClr>
              <a:buSzPts val="1800"/>
              <a:buFont typeface="Arial"/>
              <a:buNone/>
            </a:pPr>
            <a:r>
              <a:rPr lang="sv-SE" sz="1800">
                <a:solidFill>
                  <a:srgbClr val="00B050"/>
                </a:solidFill>
                <a:latin typeface="Calibri"/>
                <a:ea typeface="Calibri"/>
                <a:cs typeface="Calibri"/>
                <a:sym typeface="Calibri"/>
              </a:rPr>
              <a:t>2pbb= 105 000kr</a:t>
            </a:r>
            <a:endParaRPr/>
          </a:p>
          <a:p>
            <a:pPr indent="0" lvl="0" marL="0" marR="0" rtl="0" algn="ctr">
              <a:lnSpc>
                <a:spcPct val="110000"/>
              </a:lnSpc>
              <a:spcBef>
                <a:spcPts val="1200"/>
              </a:spcBef>
              <a:spcAft>
                <a:spcPts val="0"/>
              </a:spcAft>
              <a:buClr>
                <a:schemeClr val="lt1"/>
              </a:buClr>
              <a:buSzPts val="1600"/>
              <a:buFont typeface="Arial"/>
              <a:buNone/>
            </a:pPr>
            <a:r>
              <a:t/>
            </a:r>
            <a:endParaRPr sz="1600">
              <a:solidFill>
                <a:srgbClr val="00B050"/>
              </a:solidFill>
              <a:latin typeface="Calibri"/>
              <a:ea typeface="Calibri"/>
              <a:cs typeface="Calibri"/>
              <a:sym typeface="Calibri"/>
            </a:endParaRPr>
          </a:p>
        </p:txBody>
      </p:sp>
      <p:sp>
        <p:nvSpPr>
          <p:cNvPr id="332" name="Google Shape;332;p32"/>
          <p:cNvSpPr/>
          <p:nvPr/>
        </p:nvSpPr>
        <p:spPr>
          <a:xfrm>
            <a:off x="7555832" y="3209216"/>
            <a:ext cx="4502697" cy="3109912"/>
          </a:xfrm>
          <a:custGeom>
            <a:rect b="b" l="l" r="r" t="t"/>
            <a:pathLst>
              <a:path extrusionOk="0" h="2471410" w="3341912">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rgbClr val="EDEDED"/>
          </a:solidFill>
          <a:ln cap="flat" cmpd="sng" w="9525">
            <a:solidFill>
              <a:schemeClr val="dk1"/>
            </a:solidFill>
            <a:prstDash val="solid"/>
            <a:round/>
            <a:headEnd len="sm" w="sm" type="none"/>
            <a:tailEnd len="sm" w="sm" type="none"/>
          </a:ln>
        </p:spPr>
        <p:txBody>
          <a:bodyPr anchorCtr="0" anchor="ctr" bIns="45700" lIns="91425" spcFirstLastPara="1" rIns="91425" wrap="square" tIns="396000">
            <a:noAutofit/>
          </a:bodyPr>
          <a:lstStyle/>
          <a:p>
            <a:pPr indent="0" lvl="0" marL="0" marR="0" rtl="0" algn="ctr">
              <a:lnSpc>
                <a:spcPct val="110000"/>
              </a:lnSpc>
              <a:spcBef>
                <a:spcPts val="0"/>
              </a:spcBef>
              <a:spcAft>
                <a:spcPts val="0"/>
              </a:spcAft>
              <a:buClr>
                <a:schemeClr val="lt1"/>
              </a:buClr>
              <a:buSzPts val="1800"/>
              <a:buFont typeface="Arial"/>
              <a:buNone/>
            </a:pPr>
            <a:r>
              <a:t/>
            </a:r>
            <a:endParaRPr sz="1800">
              <a:solidFill>
                <a:srgbClr val="FFFFFF"/>
              </a:solidFill>
              <a:latin typeface="Calibri"/>
              <a:ea typeface="Calibri"/>
              <a:cs typeface="Calibri"/>
              <a:sym typeface="Calibri"/>
            </a:endParaRPr>
          </a:p>
          <a:p>
            <a:pPr indent="0" lvl="0" marL="0" marR="0" rtl="0" algn="ctr">
              <a:lnSpc>
                <a:spcPct val="110000"/>
              </a:lnSpc>
              <a:spcBef>
                <a:spcPts val="1200"/>
              </a:spcBef>
              <a:spcAft>
                <a:spcPts val="0"/>
              </a:spcAft>
              <a:buClr>
                <a:schemeClr val="accent1"/>
              </a:buClr>
              <a:buSzPts val="2400"/>
              <a:buFont typeface="Arial"/>
              <a:buNone/>
            </a:pPr>
            <a:r>
              <a:rPr lang="sv-SE" sz="2400">
                <a:solidFill>
                  <a:schemeClr val="accent1"/>
                </a:solidFill>
                <a:latin typeface="Calibri"/>
                <a:ea typeface="Calibri"/>
                <a:cs typeface="Calibri"/>
                <a:sym typeface="Calibri"/>
              </a:rPr>
              <a:t>Sjukförsäkring</a:t>
            </a:r>
            <a:r>
              <a:rPr lang="sv-SE" sz="1800">
                <a:solidFill>
                  <a:schemeClr val="accent1"/>
                </a:solidFill>
                <a:latin typeface="Calibri"/>
                <a:ea typeface="Calibri"/>
                <a:cs typeface="Calibri"/>
                <a:sym typeface="Calibri"/>
              </a:rPr>
              <a:t>   </a:t>
            </a:r>
            <a:br>
              <a:rPr lang="sv-SE" sz="1800">
                <a:solidFill>
                  <a:schemeClr val="accent1"/>
                </a:solidFill>
                <a:latin typeface="Calibri"/>
                <a:ea typeface="Calibri"/>
                <a:cs typeface="Calibri"/>
                <a:sym typeface="Calibri"/>
              </a:rPr>
            </a:br>
            <a:r>
              <a:rPr lang="sv-SE" sz="1800">
                <a:solidFill>
                  <a:schemeClr val="accent1"/>
                </a:solidFill>
                <a:latin typeface="Calibri"/>
                <a:ea typeface="Calibri"/>
                <a:cs typeface="Calibri"/>
                <a:sym typeface="Calibri"/>
              </a:rPr>
              <a:t>          Ersättning vid arbetsoförmåga</a:t>
            </a:r>
            <a:r>
              <a:rPr lang="sv-SE" sz="2400">
                <a:solidFill>
                  <a:schemeClr val="accent1"/>
                </a:solidFill>
                <a:latin typeface="Calibri"/>
                <a:ea typeface="Calibri"/>
                <a:cs typeface="Calibri"/>
                <a:sym typeface="Calibri"/>
              </a:rPr>
              <a:t>	</a:t>
            </a:r>
            <a:endParaRPr/>
          </a:p>
          <a:p>
            <a:pPr indent="0" lvl="0" marL="0" marR="0" rtl="0" algn="ctr">
              <a:lnSpc>
                <a:spcPct val="110000"/>
              </a:lnSpc>
              <a:spcBef>
                <a:spcPts val="1200"/>
              </a:spcBef>
              <a:spcAft>
                <a:spcPts val="0"/>
              </a:spcAft>
              <a:buClr>
                <a:schemeClr val="accent1"/>
              </a:buClr>
              <a:buSzPts val="2400"/>
              <a:buFont typeface="Arial"/>
              <a:buNone/>
            </a:pPr>
            <a:r>
              <a:rPr lang="sv-SE" sz="2400">
                <a:solidFill>
                  <a:schemeClr val="accent1"/>
                </a:solidFill>
                <a:latin typeface="Calibri"/>
                <a:ea typeface="Calibri"/>
                <a:cs typeface="Calibri"/>
                <a:sym typeface="Calibri"/>
              </a:rPr>
              <a:t>6%= 3 150 kr/mån </a:t>
            </a:r>
            <a:endParaRPr/>
          </a:p>
          <a:p>
            <a:pPr indent="0" lvl="0" marL="0" marR="0" rtl="0" algn="ctr">
              <a:lnSpc>
                <a:spcPct val="110000"/>
              </a:lnSpc>
              <a:spcBef>
                <a:spcPts val="1200"/>
              </a:spcBef>
              <a:spcAft>
                <a:spcPts val="0"/>
              </a:spcAft>
              <a:buClr>
                <a:schemeClr val="accent1"/>
              </a:buClr>
              <a:buSzPts val="2400"/>
              <a:buFont typeface="Arial"/>
              <a:buNone/>
            </a:pPr>
            <a:r>
              <a:rPr lang="sv-SE" sz="2400">
                <a:solidFill>
                  <a:schemeClr val="accent1"/>
                </a:solidFill>
                <a:latin typeface="Calibri"/>
                <a:ea typeface="Calibri"/>
                <a:cs typeface="Calibri"/>
                <a:sym typeface="Calibri"/>
              </a:rPr>
              <a:t>Dag 90-18 månader</a:t>
            </a:r>
            <a:endParaRPr/>
          </a:p>
          <a:p>
            <a:pPr indent="0" lvl="0" marL="0" marR="0" rtl="0" algn="ctr">
              <a:lnSpc>
                <a:spcPct val="110000"/>
              </a:lnSpc>
              <a:spcBef>
                <a:spcPts val="1200"/>
              </a:spcBef>
              <a:spcAft>
                <a:spcPts val="0"/>
              </a:spcAft>
              <a:buClr>
                <a:schemeClr val="lt1"/>
              </a:buClr>
              <a:buSzPts val="2400"/>
              <a:buFont typeface="Arial"/>
              <a:buNone/>
            </a:pPr>
            <a:r>
              <a:t/>
            </a:r>
            <a:endParaRPr sz="2400">
              <a:solidFill>
                <a:srgbClr val="FFFFFF"/>
              </a:solidFill>
              <a:latin typeface="Calibri"/>
              <a:ea typeface="Calibri"/>
              <a:cs typeface="Calibri"/>
              <a:sym typeface="Calibri"/>
            </a:endParaRPr>
          </a:p>
        </p:txBody>
      </p:sp>
      <p:pic>
        <p:nvPicPr>
          <p:cNvPr descr="Pappers.png" id="333" name="Google Shape;333;p32"/>
          <p:cNvPicPr preferRelativeResize="0"/>
          <p:nvPr/>
        </p:nvPicPr>
        <p:blipFill rotWithShape="1">
          <a:blip r:embed="rId3">
            <a:alphaModFix/>
          </a:blip>
          <a:srcRect b="0" l="0" r="0" t="0"/>
          <a:stretch/>
        </p:blipFill>
        <p:spPr>
          <a:xfrm>
            <a:off x="2639617" y="6309321"/>
            <a:ext cx="713975" cy="473977"/>
          </a:xfrm>
          <a:prstGeom prst="rect">
            <a:avLst/>
          </a:prstGeom>
          <a:noFill/>
          <a:ln>
            <a:noFill/>
          </a:ln>
        </p:spPr>
      </p:pic>
      <p:sp>
        <p:nvSpPr>
          <p:cNvPr id="334" name="Google Shape;334;p32"/>
          <p:cNvSpPr/>
          <p:nvPr/>
        </p:nvSpPr>
        <p:spPr>
          <a:xfrm>
            <a:off x="4365942" y="2217642"/>
            <a:ext cx="3716867" cy="1908704"/>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dk1"/>
                </a:solidFill>
                <a:latin typeface="Calibri"/>
                <a:ea typeface="Calibri"/>
                <a:cs typeface="Calibri"/>
                <a:sym typeface="Calibri"/>
              </a:rPr>
              <a:t>2% = 966 kr/mån ingår i medlemsavgiften.</a:t>
            </a:r>
            <a:endParaRPr/>
          </a:p>
          <a:p>
            <a:pPr indent="0" lvl="0" marL="0" marR="0" rtl="0" algn="ctr">
              <a:spcBef>
                <a:spcPts val="0"/>
              </a:spcBef>
              <a:spcAft>
                <a:spcPts val="0"/>
              </a:spcAft>
              <a:buNone/>
            </a:pPr>
            <a:r>
              <a:rPr lang="sv-SE" sz="1800">
                <a:solidFill>
                  <a:schemeClr val="dk1"/>
                </a:solidFill>
                <a:latin typeface="Calibri"/>
                <a:ea typeface="Calibri"/>
                <a:cs typeface="Calibri"/>
                <a:sym typeface="Calibri"/>
              </a:rPr>
              <a:t>3% = 1449 kr/mån i medlemsnytta. Avd. 3 betalar egenavgiften.</a:t>
            </a:r>
            <a:endParaRPr/>
          </a:p>
        </p:txBody>
      </p:sp>
      <p:sp>
        <p:nvSpPr>
          <p:cNvPr id="335" name="Google Shape;335;p32"/>
          <p:cNvSpPr/>
          <p:nvPr/>
        </p:nvSpPr>
        <p:spPr>
          <a:xfrm>
            <a:off x="8082808" y="290446"/>
            <a:ext cx="3413873" cy="2269067"/>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dk1"/>
                </a:solidFill>
                <a:latin typeface="Calibri"/>
                <a:ea typeface="Calibri"/>
                <a:cs typeface="Calibri"/>
                <a:sym typeface="Calibri"/>
              </a:rPr>
              <a:t>Anmälan till sjukförsäkringen gör du själv till Folksam efter dag 90</a:t>
            </a:r>
            <a:endParaRPr/>
          </a:p>
        </p:txBody>
      </p:sp>
      <p:sp>
        <p:nvSpPr>
          <p:cNvPr id="336" name="Google Shape;336;p32"/>
          <p:cNvSpPr/>
          <p:nvPr/>
        </p:nvSpPr>
        <p:spPr>
          <a:xfrm>
            <a:off x="5730240" y="4006585"/>
            <a:ext cx="731520" cy="1216152"/>
          </a:xfrm>
          <a:prstGeom prst="curvedRightArrow">
            <a:avLst>
              <a:gd fmla="val 25000" name="adj1"/>
              <a:gd fmla="val 83125"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32"/>
          <p:cNvSpPr txBox="1"/>
          <p:nvPr/>
        </p:nvSpPr>
        <p:spPr>
          <a:xfrm flipH="1">
            <a:off x="1161533" y="4715190"/>
            <a:ext cx="4502695" cy="923330"/>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Clr>
                <a:schemeClr val="dk1"/>
              </a:buClr>
              <a:buSzPts val="1800"/>
              <a:buFont typeface="Calibri"/>
              <a:buAutoNum type="arabicPlain" startAt="2023"/>
            </a:pPr>
            <a:r>
              <a:rPr lang="sv-SE" sz="1800">
                <a:solidFill>
                  <a:schemeClr val="dk1"/>
                </a:solidFill>
                <a:latin typeface="Calibri"/>
                <a:ea typeface="Calibri"/>
                <a:cs typeface="Calibri"/>
                <a:sym typeface="Calibri"/>
              </a:rPr>
              <a:t>   2%= 1050 kr</a:t>
            </a:r>
            <a:endParaRPr/>
          </a:p>
          <a:p>
            <a:pPr indent="0" lvl="0" marL="0" marR="0" rtl="0" algn="ctr">
              <a:spcBef>
                <a:spcPts val="0"/>
              </a:spcBef>
              <a:spcAft>
                <a:spcPts val="0"/>
              </a:spcAft>
              <a:buNone/>
            </a:pPr>
            <a:r>
              <a:rPr lang="sv-SE" sz="1800">
                <a:solidFill>
                  <a:schemeClr val="dk1"/>
                </a:solidFill>
                <a:latin typeface="Calibri"/>
                <a:ea typeface="Calibri"/>
                <a:cs typeface="Calibri"/>
                <a:sym typeface="Calibri"/>
              </a:rPr>
              <a:t>            3%=1575 kr</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sv-SE" sz="1800">
                <a:solidFill>
                  <a:schemeClr val="dk1"/>
                </a:solidFill>
                <a:latin typeface="Calibri"/>
                <a:ea typeface="Calibri"/>
                <a:cs typeface="Calibri"/>
                <a:sym typeface="Calibri"/>
              </a:rPr>
              <a:t>1% =extra från Folksam</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33"/>
          <p:cNvPicPr preferRelativeResize="0"/>
          <p:nvPr/>
        </p:nvPicPr>
        <p:blipFill rotWithShape="1">
          <a:blip r:embed="rId3">
            <a:alphaModFix/>
          </a:blip>
          <a:srcRect b="0" l="0" r="0" t="0"/>
          <a:stretch/>
        </p:blipFill>
        <p:spPr>
          <a:xfrm>
            <a:off x="3299778" y="68264"/>
            <a:ext cx="4705032" cy="6721475"/>
          </a:xfrm>
          <a:prstGeom prst="rect">
            <a:avLst/>
          </a:prstGeom>
          <a:noFill/>
          <a:ln>
            <a:noFill/>
          </a:ln>
        </p:spPr>
      </p:pic>
      <p:sp>
        <p:nvSpPr>
          <p:cNvPr id="343" name="Google Shape;343;p33"/>
          <p:cNvSpPr txBox="1"/>
          <p:nvPr/>
        </p:nvSpPr>
        <p:spPr>
          <a:xfrm>
            <a:off x="8142136" y="310099"/>
            <a:ext cx="3919993"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Inkomstförsäkring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Diagnosförsäkring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Hemförsäkring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Sjukförsäkring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Juristhjälp 3 tim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Medlemsolycksfall fritid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Barngruppliv</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sv-SE" sz="1800">
                <a:solidFill>
                  <a:schemeClr val="dk1"/>
                </a:solidFill>
                <a:latin typeface="Calibri"/>
                <a:ea typeface="Calibri"/>
                <a:cs typeface="Calibri"/>
                <a:sym typeface="Calibri"/>
              </a:rPr>
              <a:t>Logga in på Folksam.se Pappers för mer utförlig information vad som ingår i medlemskapet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nvSpPr>
        <p:spPr>
          <a:xfrm>
            <a:off x="2200275" y="6380164"/>
            <a:ext cx="725170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800"/>
              <a:buFont typeface="Helvetica Neue"/>
              <a:buNone/>
            </a:pPr>
            <a:fld id="{00000000-1234-1234-1234-123412341234}" type="slidenum">
              <a:rPr b="0" i="0" lang="sv-SE" sz="800" u="none" cap="none" strike="noStrike">
                <a:solidFill>
                  <a:schemeClr val="lt2"/>
                </a:solidFill>
                <a:latin typeface="Helvetica Neue"/>
                <a:ea typeface="Helvetica Neue"/>
                <a:cs typeface="Helvetica Neue"/>
                <a:sym typeface="Helvetica Neue"/>
              </a:rPr>
              <a:t>‹#›</a:t>
            </a:fld>
            <a:r>
              <a:rPr b="0" i="0" lang="sv-SE" sz="800" u="none" cap="none" strike="noStrike">
                <a:solidFill>
                  <a:schemeClr val="lt2"/>
                </a:solidFill>
                <a:latin typeface="Helvetica Neue"/>
                <a:ea typeface="Helvetica Neue"/>
                <a:cs typeface="Helvetica Neue"/>
                <a:sym typeface="Helvetica Neue"/>
              </a:rPr>
              <a:t>  Försäkringsgenomgång 2023-04-03 </a:t>
            </a:r>
            <a:endParaRPr/>
          </a:p>
        </p:txBody>
      </p:sp>
      <p:sp>
        <p:nvSpPr>
          <p:cNvPr id="117" name="Google Shape;117;p16"/>
          <p:cNvSpPr txBox="1"/>
          <p:nvPr>
            <p:ph idx="4294967295" type="title"/>
          </p:nvPr>
        </p:nvSpPr>
        <p:spPr>
          <a:xfrm>
            <a:off x="2015440" y="110042"/>
            <a:ext cx="7772400" cy="60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9FE4"/>
              </a:buClr>
              <a:buSzPct val="100000"/>
              <a:buFont typeface="Calibri"/>
              <a:buNone/>
            </a:pPr>
            <a:r>
              <a:rPr lang="sv-SE">
                <a:solidFill>
                  <a:srgbClr val="009FE4"/>
                </a:solidFill>
              </a:rPr>
              <a:t>Försäkringar via kollektivavtalet</a:t>
            </a:r>
            <a:endParaRPr/>
          </a:p>
        </p:txBody>
      </p:sp>
      <p:sp>
        <p:nvSpPr>
          <p:cNvPr id="118" name="Google Shape;118;p16"/>
          <p:cNvSpPr/>
          <p:nvPr/>
        </p:nvSpPr>
        <p:spPr>
          <a:xfrm>
            <a:off x="3962400" y="3731221"/>
            <a:ext cx="181822" cy="309958"/>
          </a:xfrm>
          <a:prstGeom prst="rect">
            <a:avLst/>
          </a:prstGeom>
          <a:solidFill>
            <a:schemeClr val="lt1"/>
          </a:solidFill>
          <a:ln cap="flat" cmpd="sng" w="1270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chemeClr val="dk1"/>
              </a:solidFill>
              <a:latin typeface="Helvetica Neue"/>
              <a:ea typeface="Helvetica Neue"/>
              <a:cs typeface="Helvetica Neue"/>
              <a:sym typeface="Helvetica Neue"/>
            </a:endParaRPr>
          </a:p>
        </p:txBody>
      </p:sp>
      <p:sp>
        <p:nvSpPr>
          <p:cNvPr id="119" name="Google Shape;119;p16"/>
          <p:cNvSpPr/>
          <p:nvPr/>
        </p:nvSpPr>
        <p:spPr>
          <a:xfrm>
            <a:off x="6172200" y="3731221"/>
            <a:ext cx="181822" cy="309958"/>
          </a:xfrm>
          <a:prstGeom prst="rect">
            <a:avLst/>
          </a:prstGeom>
          <a:solidFill>
            <a:schemeClr val="lt1"/>
          </a:solidFill>
          <a:ln cap="flat" cmpd="sng" w="1270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chemeClr val="dk1"/>
              </a:solidFill>
              <a:latin typeface="Helvetica Neue"/>
              <a:ea typeface="Helvetica Neue"/>
              <a:cs typeface="Helvetica Neue"/>
              <a:sym typeface="Helvetica Neue"/>
            </a:endParaRPr>
          </a:p>
        </p:txBody>
      </p:sp>
      <p:sp>
        <p:nvSpPr>
          <p:cNvPr id="120" name="Google Shape;120;p16"/>
          <p:cNvSpPr/>
          <p:nvPr/>
        </p:nvSpPr>
        <p:spPr>
          <a:xfrm>
            <a:off x="7333171" y="2072352"/>
            <a:ext cx="181822" cy="309958"/>
          </a:xfrm>
          <a:prstGeom prst="rect">
            <a:avLst/>
          </a:prstGeom>
          <a:solidFill>
            <a:schemeClr val="lt1"/>
          </a:solidFill>
          <a:ln cap="flat" cmpd="sng" w="1270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chemeClr val="dk1"/>
              </a:solidFill>
              <a:latin typeface="Helvetica Neue"/>
              <a:ea typeface="Helvetica Neue"/>
              <a:cs typeface="Helvetica Neue"/>
              <a:sym typeface="Helvetica Neue"/>
            </a:endParaRPr>
          </a:p>
        </p:txBody>
      </p:sp>
      <p:sp>
        <p:nvSpPr>
          <p:cNvPr id="121" name="Google Shape;121;p16"/>
          <p:cNvSpPr/>
          <p:nvPr/>
        </p:nvSpPr>
        <p:spPr>
          <a:xfrm>
            <a:off x="2708275" y="2054821"/>
            <a:ext cx="181822" cy="309958"/>
          </a:xfrm>
          <a:prstGeom prst="rect">
            <a:avLst/>
          </a:prstGeom>
          <a:solidFill>
            <a:schemeClr val="lt1"/>
          </a:solidFill>
          <a:ln cap="flat" cmpd="sng" w="1270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chemeClr val="dk1"/>
              </a:solidFill>
              <a:latin typeface="Helvetica Neue"/>
              <a:ea typeface="Helvetica Neue"/>
              <a:cs typeface="Helvetica Neue"/>
              <a:sym typeface="Helvetica Neue"/>
            </a:endParaRPr>
          </a:p>
        </p:txBody>
      </p:sp>
      <p:sp>
        <p:nvSpPr>
          <p:cNvPr id="122" name="Google Shape;122;p16"/>
          <p:cNvSpPr/>
          <p:nvPr/>
        </p:nvSpPr>
        <p:spPr>
          <a:xfrm>
            <a:off x="4999038" y="2054821"/>
            <a:ext cx="181822" cy="309958"/>
          </a:xfrm>
          <a:prstGeom prst="rect">
            <a:avLst/>
          </a:prstGeom>
          <a:solidFill>
            <a:schemeClr val="lt1"/>
          </a:solidFill>
          <a:ln cap="flat" cmpd="sng" w="12700">
            <a:solidFill>
              <a:srgbClr val="000000"/>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chemeClr val="dk1"/>
              </a:solidFill>
              <a:latin typeface="Helvetica Neue"/>
              <a:ea typeface="Helvetica Neue"/>
              <a:cs typeface="Helvetica Neue"/>
              <a:sym typeface="Helvetica Neue"/>
            </a:endParaRPr>
          </a:p>
        </p:txBody>
      </p:sp>
      <p:sp>
        <p:nvSpPr>
          <p:cNvPr id="123" name="Google Shape;123;p16"/>
          <p:cNvSpPr txBox="1"/>
          <p:nvPr/>
        </p:nvSpPr>
        <p:spPr>
          <a:xfrm>
            <a:off x="2707245" y="1962767"/>
            <a:ext cx="1981200" cy="401638"/>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AFA – AGS     </a:t>
            </a:r>
            <a:endParaRPr/>
          </a:p>
        </p:txBody>
      </p:sp>
      <p:sp>
        <p:nvSpPr>
          <p:cNvPr id="124" name="Google Shape;124;p16"/>
          <p:cNvSpPr txBox="1"/>
          <p:nvPr/>
        </p:nvSpPr>
        <p:spPr>
          <a:xfrm>
            <a:off x="5029200" y="2057400"/>
            <a:ext cx="2057400" cy="72545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AFA – TFA</a:t>
            </a:r>
            <a:endParaRPr/>
          </a:p>
          <a:p>
            <a:pPr indent="0" lvl="0" marL="0" marR="0" rtl="0" algn="ctr">
              <a:lnSpc>
                <a:spcPct val="100000"/>
              </a:lnSpc>
              <a:spcBef>
                <a:spcPts val="700"/>
              </a:spcBef>
              <a:spcAft>
                <a:spcPts val="0"/>
              </a:spcAft>
              <a:buClr>
                <a:srgbClr val="000000"/>
              </a:buClr>
              <a:buSzPts val="1400"/>
              <a:buFont typeface="Helvetica Neue"/>
              <a:buNone/>
            </a:pPr>
            <a:r>
              <a:rPr b="0" i="0" lang="sv-SE" sz="1400" u="none" cap="none" strike="noStrike">
                <a:solidFill>
                  <a:srgbClr val="000000"/>
                </a:solidFill>
                <a:latin typeface="Helvetica Neue"/>
                <a:ea typeface="Helvetica Neue"/>
                <a:cs typeface="Helvetica Neue"/>
                <a:sym typeface="Helvetica Neue"/>
              </a:rPr>
              <a:t>OF, Sjuk, Färd, Smitta</a:t>
            </a:r>
            <a:endParaRPr/>
          </a:p>
        </p:txBody>
      </p:sp>
      <p:sp>
        <p:nvSpPr>
          <p:cNvPr id="125" name="Google Shape;125;p16"/>
          <p:cNvSpPr txBox="1"/>
          <p:nvPr/>
        </p:nvSpPr>
        <p:spPr>
          <a:xfrm>
            <a:off x="7315200" y="1920876"/>
            <a:ext cx="2057400" cy="1217899"/>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AFA – TGL</a:t>
            </a:r>
            <a:endParaRPr/>
          </a:p>
          <a:p>
            <a:pPr indent="0" lvl="0" marL="0" marR="0" rtl="0" algn="ctr">
              <a:lnSpc>
                <a:spcPct val="100000"/>
              </a:lnSpc>
              <a:spcBef>
                <a:spcPts val="700"/>
              </a:spcBef>
              <a:spcAft>
                <a:spcPts val="0"/>
              </a:spcAft>
              <a:buClr>
                <a:srgbClr val="000000"/>
              </a:buClr>
              <a:buSzPts val="1400"/>
              <a:buFont typeface="Helvetica Neue"/>
              <a:buNone/>
            </a:pPr>
            <a:r>
              <a:rPr b="0" i="0" lang="sv-SE" sz="1400" u="none" cap="none" strike="noStrike">
                <a:solidFill>
                  <a:srgbClr val="000000"/>
                </a:solidFill>
                <a:latin typeface="Helvetica Neue"/>
                <a:ea typeface="Helvetica Neue"/>
                <a:cs typeface="Helvetica Neue"/>
                <a:sym typeface="Helvetica Neue"/>
              </a:rPr>
              <a:t>Grund, Barnbelopp, Begravning</a:t>
            </a:r>
            <a:endParaRPr b="1" i="0" sz="20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600"/>
              </a:spcBef>
              <a:spcAft>
                <a:spcPts val="0"/>
              </a:spcAft>
              <a:buClr>
                <a:schemeClr val="dk1"/>
              </a:buClr>
              <a:buSzPts val="1200"/>
              <a:buFont typeface="Helvetica Neue"/>
              <a:buNone/>
            </a:pPr>
            <a:r>
              <a:t/>
            </a:r>
            <a:endParaRPr b="1" i="0" sz="1200" u="none" cap="none" strike="noStrike">
              <a:solidFill>
                <a:srgbClr val="000000"/>
              </a:solidFill>
              <a:latin typeface="Helvetica Neue"/>
              <a:ea typeface="Helvetica Neue"/>
              <a:cs typeface="Helvetica Neue"/>
              <a:sym typeface="Helvetica Neue"/>
            </a:endParaRPr>
          </a:p>
        </p:txBody>
      </p:sp>
      <p:sp>
        <p:nvSpPr>
          <p:cNvPr id="126" name="Google Shape;126;p16"/>
          <p:cNvSpPr txBox="1"/>
          <p:nvPr/>
        </p:nvSpPr>
        <p:spPr>
          <a:xfrm>
            <a:off x="4008439" y="3644901"/>
            <a:ext cx="1944687" cy="817789"/>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AGB</a:t>
            </a:r>
            <a:endParaRPr/>
          </a:p>
          <a:p>
            <a:pPr indent="0" lvl="0" marL="0" marR="0" rtl="0" algn="ctr">
              <a:lnSpc>
                <a:spcPct val="100000"/>
              </a:lnSpc>
              <a:spcBef>
                <a:spcPts val="200"/>
              </a:spcBef>
              <a:spcAft>
                <a:spcPts val="0"/>
              </a:spcAft>
              <a:buClr>
                <a:schemeClr val="dk1"/>
              </a:buClr>
              <a:buSzPts val="400"/>
              <a:buFont typeface="Helvetica Neue"/>
              <a:buNone/>
            </a:pPr>
            <a:r>
              <a:t/>
            </a:r>
            <a:endParaRPr b="1" i="0" sz="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700"/>
              </a:spcBef>
              <a:spcAft>
                <a:spcPts val="0"/>
              </a:spcAft>
              <a:buClr>
                <a:srgbClr val="000000"/>
              </a:buClr>
              <a:buSzPts val="1400"/>
              <a:buFont typeface="Helvetica Neue"/>
              <a:buNone/>
            </a:pPr>
            <a:r>
              <a:rPr b="0" i="0" lang="sv-SE" sz="1400" u="none" cap="none" strike="noStrike">
                <a:solidFill>
                  <a:srgbClr val="000000"/>
                </a:solidFill>
                <a:latin typeface="Helvetica Neue"/>
                <a:ea typeface="Helvetica Neue"/>
                <a:cs typeface="Helvetica Neue"/>
                <a:sym typeface="Helvetica Neue"/>
              </a:rPr>
              <a:t>Ekonomi / omställning</a:t>
            </a:r>
            <a:endParaRPr/>
          </a:p>
        </p:txBody>
      </p:sp>
      <p:sp>
        <p:nvSpPr>
          <p:cNvPr id="127" name="Google Shape;127;p16"/>
          <p:cNvSpPr txBox="1"/>
          <p:nvPr/>
        </p:nvSpPr>
        <p:spPr>
          <a:xfrm>
            <a:off x="6172200" y="3657600"/>
            <a:ext cx="2372072" cy="1279454"/>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SAF-LO        </a:t>
            </a:r>
            <a:endParaRPr/>
          </a:p>
          <a:p>
            <a:pPr indent="0" lvl="0" marL="0" marR="0" rtl="0" algn="ctr">
              <a:lnSpc>
                <a:spcPct val="100000"/>
              </a:lnSpc>
              <a:spcBef>
                <a:spcPts val="1000"/>
              </a:spcBef>
              <a:spcAft>
                <a:spcPts val="0"/>
              </a:spcAft>
              <a:buClr>
                <a:srgbClr val="000000"/>
              </a:buClr>
              <a:buSzPts val="2000"/>
              <a:buFont typeface="Helvetica Neue"/>
              <a:buNone/>
            </a:pPr>
            <a:r>
              <a:rPr b="1" i="0" lang="sv-SE" sz="2000" u="none" cap="none" strike="noStrike">
                <a:solidFill>
                  <a:srgbClr val="000000"/>
                </a:solidFill>
                <a:latin typeface="Helvetica Neue"/>
                <a:ea typeface="Helvetica Neue"/>
                <a:cs typeface="Helvetica Neue"/>
                <a:sym typeface="Helvetica Neue"/>
              </a:rPr>
              <a:t> ATK-DP</a:t>
            </a:r>
            <a:endParaRPr/>
          </a:p>
          <a:p>
            <a:pPr indent="0" lvl="0" marL="0" marR="0" rtl="0" algn="ctr">
              <a:lnSpc>
                <a:spcPct val="100000"/>
              </a:lnSpc>
              <a:spcBef>
                <a:spcPts val="300"/>
              </a:spcBef>
              <a:spcAft>
                <a:spcPts val="0"/>
              </a:spcAft>
              <a:buClr>
                <a:schemeClr val="dk1"/>
              </a:buClr>
              <a:buSzPts val="600"/>
              <a:buFont typeface="Helvetica Neue"/>
              <a:buNone/>
            </a:pPr>
            <a:r>
              <a:t/>
            </a:r>
            <a:endParaRPr b="1" i="0" sz="6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600"/>
              </a:spcBef>
              <a:spcAft>
                <a:spcPts val="0"/>
              </a:spcAft>
              <a:buClr>
                <a:schemeClr val="dk1"/>
              </a:buClr>
              <a:buSzPts val="1200"/>
              <a:buFont typeface="Helvetica Neue"/>
              <a:buNone/>
            </a:pPr>
            <a:r>
              <a:t/>
            </a:r>
            <a:endParaRPr b="1" i="0" sz="1200" u="none" cap="none" strike="noStrike">
              <a:solidFill>
                <a:srgbClr val="000000"/>
              </a:solidFill>
              <a:latin typeface="Helvetica Neue"/>
              <a:ea typeface="Helvetica Neue"/>
              <a:cs typeface="Helvetica Neue"/>
              <a:sym typeface="Helvetica Neue"/>
            </a:endParaRPr>
          </a:p>
        </p:txBody>
      </p:sp>
      <p:sp>
        <p:nvSpPr>
          <p:cNvPr id="128" name="Google Shape;128;p16"/>
          <p:cNvSpPr txBox="1"/>
          <p:nvPr/>
        </p:nvSpPr>
        <p:spPr>
          <a:xfrm>
            <a:off x="2649538" y="2438401"/>
            <a:ext cx="2201862" cy="525463"/>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1400"/>
              <a:buFont typeface="Helvetica Neue"/>
              <a:buNone/>
            </a:pPr>
            <a:r>
              <a:rPr b="0" i="0" lang="sv-SE" sz="1400" u="none" cap="none" strike="noStrike">
                <a:solidFill>
                  <a:srgbClr val="000000"/>
                </a:solidFill>
                <a:latin typeface="Helvetica Neue"/>
                <a:ea typeface="Helvetica Neue"/>
                <a:cs typeface="Helvetica Neue"/>
                <a:sym typeface="Helvetica Neue"/>
              </a:rPr>
              <a:t>PremiebefrielseförsäkringFöräldrapenningtillägg</a:t>
            </a:r>
            <a:endParaRPr/>
          </a:p>
        </p:txBody>
      </p:sp>
      <p:sp>
        <p:nvSpPr>
          <p:cNvPr id="129" name="Google Shape;129;p16"/>
          <p:cNvSpPr txBox="1"/>
          <p:nvPr/>
        </p:nvSpPr>
        <p:spPr>
          <a:xfrm>
            <a:off x="2727325" y="1500544"/>
            <a:ext cx="1914526" cy="46384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chemeClr val="dk1"/>
              </a:buClr>
              <a:buSzPts val="2400"/>
              <a:buFont typeface="Helvetica Neue"/>
              <a:buNone/>
            </a:pPr>
            <a:r>
              <a:rPr b="1" i="0" lang="sv-SE" sz="2400" u="none" cap="none" strike="noStrike">
                <a:solidFill>
                  <a:schemeClr val="dk1"/>
                </a:solidFill>
                <a:latin typeface="Helvetica Neue"/>
                <a:ea typeface="Helvetica Neue"/>
                <a:cs typeface="Helvetica Neue"/>
                <a:sym typeface="Helvetica Neue"/>
              </a:rPr>
              <a:t>Sjukdom    </a:t>
            </a:r>
            <a:endParaRPr/>
          </a:p>
        </p:txBody>
      </p:sp>
      <p:sp>
        <p:nvSpPr>
          <p:cNvPr id="130" name="Google Shape;130;p16"/>
          <p:cNvSpPr txBox="1"/>
          <p:nvPr/>
        </p:nvSpPr>
        <p:spPr>
          <a:xfrm>
            <a:off x="5029200" y="1533525"/>
            <a:ext cx="2057400" cy="46384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chemeClr val="dk1"/>
              </a:buClr>
              <a:buSzPts val="2400"/>
              <a:buFont typeface="Helvetica Neue"/>
              <a:buNone/>
            </a:pPr>
            <a:r>
              <a:rPr b="1" i="0" lang="sv-SE" sz="2400" u="none" cap="none" strike="noStrike">
                <a:solidFill>
                  <a:schemeClr val="dk1"/>
                </a:solidFill>
                <a:latin typeface="Helvetica Neue"/>
                <a:ea typeface="Helvetica Neue"/>
                <a:cs typeface="Helvetica Neue"/>
                <a:sym typeface="Helvetica Neue"/>
              </a:rPr>
              <a:t>Arbetsskada</a:t>
            </a:r>
            <a:endParaRPr/>
          </a:p>
        </p:txBody>
      </p:sp>
      <p:sp>
        <p:nvSpPr>
          <p:cNvPr id="131" name="Google Shape;131;p16"/>
          <p:cNvSpPr txBox="1"/>
          <p:nvPr/>
        </p:nvSpPr>
        <p:spPr>
          <a:xfrm>
            <a:off x="7477125" y="1516063"/>
            <a:ext cx="1752600" cy="46384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chemeClr val="dk1"/>
              </a:buClr>
              <a:buSzPts val="2400"/>
              <a:buFont typeface="Helvetica Neue"/>
              <a:buNone/>
            </a:pPr>
            <a:r>
              <a:rPr b="1" i="0" lang="sv-SE" sz="2400" u="none" cap="none" strike="noStrike">
                <a:solidFill>
                  <a:schemeClr val="dk1"/>
                </a:solidFill>
                <a:latin typeface="Helvetica Neue"/>
                <a:ea typeface="Helvetica Neue"/>
                <a:cs typeface="Helvetica Neue"/>
                <a:sym typeface="Helvetica Neue"/>
              </a:rPr>
              <a:t>Dödsfall</a:t>
            </a:r>
            <a:endParaRPr/>
          </a:p>
        </p:txBody>
      </p:sp>
      <p:sp>
        <p:nvSpPr>
          <p:cNvPr id="132" name="Google Shape;132;p16"/>
          <p:cNvSpPr txBox="1"/>
          <p:nvPr/>
        </p:nvSpPr>
        <p:spPr>
          <a:xfrm>
            <a:off x="6172200" y="3124200"/>
            <a:ext cx="2057400" cy="46384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chemeClr val="dk1"/>
              </a:buClr>
              <a:buSzPts val="2400"/>
              <a:buFont typeface="Helvetica Neue"/>
              <a:buNone/>
            </a:pPr>
            <a:r>
              <a:rPr b="1" i="0" lang="sv-SE" sz="2400" u="none" cap="none" strike="noStrike">
                <a:solidFill>
                  <a:schemeClr val="dk1"/>
                </a:solidFill>
                <a:latin typeface="Helvetica Neue"/>
                <a:ea typeface="Helvetica Neue"/>
                <a:cs typeface="Helvetica Neue"/>
                <a:sym typeface="Helvetica Neue"/>
              </a:rPr>
              <a:t>Pension</a:t>
            </a:r>
            <a:endParaRPr/>
          </a:p>
        </p:txBody>
      </p:sp>
      <p:sp>
        <p:nvSpPr>
          <p:cNvPr id="133" name="Google Shape;133;p16"/>
          <p:cNvSpPr txBox="1"/>
          <p:nvPr/>
        </p:nvSpPr>
        <p:spPr>
          <a:xfrm>
            <a:off x="3937338" y="3105944"/>
            <a:ext cx="2057400" cy="463846"/>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chemeClr val="dk1"/>
              </a:buClr>
              <a:buSzPts val="2400"/>
              <a:buFont typeface="Helvetica Neue"/>
              <a:buNone/>
            </a:pPr>
            <a:r>
              <a:rPr b="1" i="0" lang="sv-SE" sz="2400" u="none" cap="none" strike="noStrike">
                <a:solidFill>
                  <a:schemeClr val="dk1"/>
                </a:solidFill>
                <a:latin typeface="Helvetica Neue"/>
                <a:ea typeface="Helvetica Neue"/>
                <a:cs typeface="Helvetica Neue"/>
                <a:sym typeface="Helvetica Neue"/>
              </a:rPr>
              <a:t>Arbetslöshet</a:t>
            </a:r>
            <a:endParaRPr/>
          </a:p>
        </p:txBody>
      </p:sp>
      <p:grpSp>
        <p:nvGrpSpPr>
          <p:cNvPr id="134" name="Google Shape;134;p16"/>
          <p:cNvGrpSpPr/>
          <p:nvPr/>
        </p:nvGrpSpPr>
        <p:grpSpPr>
          <a:xfrm>
            <a:off x="1720851" y="3715544"/>
            <a:ext cx="2401853" cy="2971007"/>
            <a:chOff x="96" y="2640"/>
            <a:chExt cx="1584" cy="1077"/>
          </a:xfrm>
        </p:grpSpPr>
        <p:grpSp>
          <p:nvGrpSpPr>
            <p:cNvPr id="135" name="Google Shape;135;p16"/>
            <p:cNvGrpSpPr/>
            <p:nvPr/>
          </p:nvGrpSpPr>
          <p:grpSpPr>
            <a:xfrm>
              <a:off x="96" y="3338"/>
              <a:ext cx="1584" cy="379"/>
              <a:chOff x="1273" y="2683"/>
              <a:chExt cx="3175" cy="704"/>
            </a:xfrm>
          </p:grpSpPr>
          <p:sp>
            <p:nvSpPr>
              <p:cNvPr id="136" name="Google Shape;136;p16"/>
              <p:cNvSpPr/>
              <p:nvPr/>
            </p:nvSpPr>
            <p:spPr>
              <a:xfrm>
                <a:off x="3888" y="2683"/>
                <a:ext cx="560" cy="703"/>
              </a:xfrm>
              <a:custGeom>
                <a:rect b="b" l="l" r="r" t="t"/>
                <a:pathLst>
                  <a:path extrusionOk="0" h="703" w="560">
                    <a:moveTo>
                      <a:pt x="264" y="703"/>
                    </a:moveTo>
                    <a:lnTo>
                      <a:pt x="0" y="300"/>
                    </a:lnTo>
                    <a:lnTo>
                      <a:pt x="248" y="0"/>
                    </a:lnTo>
                    <a:lnTo>
                      <a:pt x="560" y="350"/>
                    </a:lnTo>
                    <a:lnTo>
                      <a:pt x="264" y="703"/>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6"/>
              <p:cNvSpPr/>
              <p:nvPr/>
            </p:nvSpPr>
            <p:spPr>
              <a:xfrm>
                <a:off x="1527" y="2683"/>
                <a:ext cx="2609" cy="301"/>
              </a:xfrm>
              <a:custGeom>
                <a:rect b="b" l="l" r="r" t="t"/>
                <a:pathLst>
                  <a:path extrusionOk="0" h="301" w="2609">
                    <a:moveTo>
                      <a:pt x="0" y="301"/>
                    </a:moveTo>
                    <a:lnTo>
                      <a:pt x="2361" y="301"/>
                    </a:lnTo>
                    <a:lnTo>
                      <a:pt x="2609" y="0"/>
                    </a:lnTo>
                    <a:lnTo>
                      <a:pt x="334" y="0"/>
                    </a:lnTo>
                    <a:lnTo>
                      <a:pt x="0" y="301"/>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6"/>
              <p:cNvSpPr/>
              <p:nvPr/>
            </p:nvSpPr>
            <p:spPr>
              <a:xfrm>
                <a:off x="1273" y="2983"/>
                <a:ext cx="2881" cy="404"/>
              </a:xfrm>
              <a:custGeom>
                <a:rect b="b" l="l" r="r" t="t"/>
                <a:pathLst>
                  <a:path extrusionOk="0" h="404" w="2881">
                    <a:moveTo>
                      <a:pt x="253" y="0"/>
                    </a:moveTo>
                    <a:lnTo>
                      <a:pt x="2614" y="0"/>
                    </a:lnTo>
                    <a:lnTo>
                      <a:pt x="2881" y="404"/>
                    </a:lnTo>
                    <a:lnTo>
                      <a:pt x="0" y="404"/>
                    </a:lnTo>
                    <a:lnTo>
                      <a:pt x="253" y="0"/>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 name="Google Shape;139;p16"/>
            <p:cNvGrpSpPr/>
            <p:nvPr/>
          </p:nvGrpSpPr>
          <p:grpSpPr>
            <a:xfrm>
              <a:off x="239" y="3131"/>
              <a:ext cx="1257" cy="342"/>
              <a:chOff x="1574" y="2284"/>
              <a:chExt cx="2517" cy="636"/>
            </a:xfrm>
          </p:grpSpPr>
          <p:sp>
            <p:nvSpPr>
              <p:cNvPr id="140" name="Google Shape;140;p16"/>
              <p:cNvSpPr/>
              <p:nvPr/>
            </p:nvSpPr>
            <p:spPr>
              <a:xfrm>
                <a:off x="3597" y="2284"/>
                <a:ext cx="494" cy="636"/>
              </a:xfrm>
              <a:custGeom>
                <a:rect b="b" l="l" r="r" t="t"/>
                <a:pathLst>
                  <a:path extrusionOk="0" h="636" w="494">
                    <a:moveTo>
                      <a:pt x="252" y="636"/>
                    </a:moveTo>
                    <a:lnTo>
                      <a:pt x="0" y="223"/>
                    </a:lnTo>
                    <a:lnTo>
                      <a:pt x="185" y="0"/>
                    </a:lnTo>
                    <a:lnTo>
                      <a:pt x="494" y="351"/>
                    </a:lnTo>
                    <a:lnTo>
                      <a:pt x="252" y="636"/>
                    </a:lnTo>
                    <a:close/>
                  </a:path>
                </a:pathLst>
              </a:custGeom>
              <a:solidFill>
                <a:schemeClr val="accen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6"/>
              <p:cNvSpPr/>
              <p:nvPr/>
            </p:nvSpPr>
            <p:spPr>
              <a:xfrm>
                <a:off x="1823" y="2284"/>
                <a:ext cx="1960" cy="224"/>
              </a:xfrm>
              <a:custGeom>
                <a:rect b="b" l="l" r="r" t="t"/>
                <a:pathLst>
                  <a:path extrusionOk="0" h="224" w="1960">
                    <a:moveTo>
                      <a:pt x="0" y="224"/>
                    </a:moveTo>
                    <a:lnTo>
                      <a:pt x="1775" y="224"/>
                    </a:lnTo>
                    <a:lnTo>
                      <a:pt x="1960" y="0"/>
                    </a:lnTo>
                    <a:lnTo>
                      <a:pt x="351" y="1"/>
                    </a:lnTo>
                    <a:lnTo>
                      <a:pt x="0" y="224"/>
                    </a:lnTo>
                    <a:close/>
                  </a:path>
                </a:pathLst>
              </a:custGeom>
              <a:solidFill>
                <a:schemeClr val="accen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6"/>
              <p:cNvSpPr/>
              <p:nvPr/>
            </p:nvSpPr>
            <p:spPr>
              <a:xfrm>
                <a:off x="1574" y="2507"/>
                <a:ext cx="2275" cy="413"/>
              </a:xfrm>
              <a:custGeom>
                <a:rect b="b" l="l" r="r" t="t"/>
                <a:pathLst>
                  <a:path extrusionOk="0" h="413" w="2275">
                    <a:moveTo>
                      <a:pt x="0" y="413"/>
                    </a:moveTo>
                    <a:lnTo>
                      <a:pt x="2275" y="413"/>
                    </a:lnTo>
                    <a:lnTo>
                      <a:pt x="2023" y="0"/>
                    </a:lnTo>
                    <a:lnTo>
                      <a:pt x="250" y="0"/>
                    </a:lnTo>
                    <a:lnTo>
                      <a:pt x="0" y="413"/>
                    </a:lnTo>
                    <a:close/>
                  </a:path>
                </a:pathLst>
              </a:custGeom>
              <a:solidFill>
                <a:schemeClr val="accen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3" name="Google Shape;143;p16"/>
            <p:cNvGrpSpPr/>
            <p:nvPr/>
          </p:nvGrpSpPr>
          <p:grpSpPr>
            <a:xfrm>
              <a:off x="380" y="2908"/>
              <a:ext cx="933" cy="297"/>
              <a:chOff x="1865" y="1890"/>
              <a:chExt cx="1870" cy="552"/>
            </a:xfrm>
          </p:grpSpPr>
          <p:sp>
            <p:nvSpPr>
              <p:cNvPr id="144" name="Google Shape;144;p16"/>
              <p:cNvSpPr/>
              <p:nvPr/>
            </p:nvSpPr>
            <p:spPr>
              <a:xfrm>
                <a:off x="3303" y="1890"/>
                <a:ext cx="432" cy="551"/>
              </a:xfrm>
              <a:custGeom>
                <a:rect b="b" l="l" r="r" t="t"/>
                <a:pathLst>
                  <a:path extrusionOk="0" h="551" w="432">
                    <a:moveTo>
                      <a:pt x="0" y="150"/>
                    </a:moveTo>
                    <a:lnTo>
                      <a:pt x="256" y="551"/>
                    </a:lnTo>
                    <a:lnTo>
                      <a:pt x="432" y="345"/>
                    </a:lnTo>
                    <a:lnTo>
                      <a:pt x="124" y="0"/>
                    </a:lnTo>
                    <a:lnTo>
                      <a:pt x="0" y="150"/>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6"/>
              <p:cNvSpPr/>
              <p:nvPr/>
            </p:nvSpPr>
            <p:spPr>
              <a:xfrm>
                <a:off x="2117" y="1890"/>
                <a:ext cx="1309" cy="149"/>
              </a:xfrm>
              <a:custGeom>
                <a:rect b="b" l="l" r="r" t="t"/>
                <a:pathLst>
                  <a:path extrusionOk="0" h="149" w="1309">
                    <a:moveTo>
                      <a:pt x="0" y="149"/>
                    </a:moveTo>
                    <a:lnTo>
                      <a:pt x="1185" y="149"/>
                    </a:lnTo>
                    <a:lnTo>
                      <a:pt x="1309" y="0"/>
                    </a:lnTo>
                    <a:lnTo>
                      <a:pt x="331" y="0"/>
                    </a:lnTo>
                    <a:lnTo>
                      <a:pt x="0" y="149"/>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6"/>
              <p:cNvSpPr/>
              <p:nvPr/>
            </p:nvSpPr>
            <p:spPr>
              <a:xfrm>
                <a:off x="1865" y="2039"/>
                <a:ext cx="1693" cy="403"/>
              </a:xfrm>
              <a:custGeom>
                <a:rect b="b" l="l" r="r" t="t"/>
                <a:pathLst>
                  <a:path extrusionOk="0" h="403" w="1693">
                    <a:moveTo>
                      <a:pt x="0" y="403"/>
                    </a:moveTo>
                    <a:lnTo>
                      <a:pt x="1693" y="403"/>
                    </a:lnTo>
                    <a:lnTo>
                      <a:pt x="1437" y="0"/>
                    </a:lnTo>
                    <a:lnTo>
                      <a:pt x="252" y="0"/>
                    </a:lnTo>
                    <a:lnTo>
                      <a:pt x="0" y="403"/>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 name="Google Shape;147;p16"/>
            <p:cNvGrpSpPr/>
            <p:nvPr/>
          </p:nvGrpSpPr>
          <p:grpSpPr>
            <a:xfrm>
              <a:off x="527" y="2640"/>
              <a:ext cx="609" cy="312"/>
              <a:chOff x="2160" y="1488"/>
              <a:chExt cx="1220" cy="483"/>
            </a:xfrm>
          </p:grpSpPr>
          <p:sp>
            <p:nvSpPr>
              <p:cNvPr id="148" name="Google Shape;148;p16"/>
              <p:cNvSpPr/>
              <p:nvPr/>
            </p:nvSpPr>
            <p:spPr>
              <a:xfrm>
                <a:off x="3008" y="1489"/>
                <a:ext cx="372" cy="482"/>
              </a:xfrm>
              <a:custGeom>
                <a:rect b="b" l="l" r="r" t="t"/>
                <a:pathLst>
                  <a:path extrusionOk="0" h="482" w="372">
                    <a:moveTo>
                      <a:pt x="254" y="482"/>
                    </a:moveTo>
                    <a:lnTo>
                      <a:pt x="372" y="344"/>
                    </a:lnTo>
                    <a:lnTo>
                      <a:pt x="64" y="0"/>
                    </a:lnTo>
                    <a:lnTo>
                      <a:pt x="0" y="73"/>
                    </a:lnTo>
                    <a:lnTo>
                      <a:pt x="254" y="482"/>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6"/>
              <p:cNvSpPr/>
              <p:nvPr/>
            </p:nvSpPr>
            <p:spPr>
              <a:xfrm>
                <a:off x="2418" y="1488"/>
                <a:ext cx="653" cy="73"/>
              </a:xfrm>
              <a:custGeom>
                <a:rect b="b" l="l" r="r" t="t"/>
                <a:pathLst>
                  <a:path extrusionOk="0" h="73" w="653">
                    <a:moveTo>
                      <a:pt x="0" y="73"/>
                    </a:moveTo>
                    <a:lnTo>
                      <a:pt x="589" y="73"/>
                    </a:lnTo>
                    <a:lnTo>
                      <a:pt x="653" y="0"/>
                    </a:lnTo>
                    <a:lnTo>
                      <a:pt x="203" y="0"/>
                    </a:lnTo>
                    <a:lnTo>
                      <a:pt x="0" y="73"/>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6"/>
              <p:cNvSpPr/>
              <p:nvPr/>
            </p:nvSpPr>
            <p:spPr>
              <a:xfrm>
                <a:off x="2160" y="1561"/>
                <a:ext cx="1102" cy="410"/>
              </a:xfrm>
              <a:custGeom>
                <a:rect b="b" l="l" r="r" t="t"/>
                <a:pathLst>
                  <a:path extrusionOk="0" h="410" w="1102">
                    <a:moveTo>
                      <a:pt x="0" y="410"/>
                    </a:moveTo>
                    <a:lnTo>
                      <a:pt x="1102" y="410"/>
                    </a:lnTo>
                    <a:lnTo>
                      <a:pt x="847" y="0"/>
                    </a:lnTo>
                    <a:lnTo>
                      <a:pt x="257" y="0"/>
                    </a:lnTo>
                    <a:lnTo>
                      <a:pt x="0" y="410"/>
                    </a:lnTo>
                    <a:close/>
                  </a:path>
                </a:pathLst>
              </a:custGeom>
              <a:solidFill>
                <a:schemeClr val="lt1"/>
              </a:solidFill>
              <a:ln cap="flat" cmpd="sng" w="143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1" name="Google Shape;151;p16"/>
          <p:cNvSpPr txBox="1"/>
          <p:nvPr/>
        </p:nvSpPr>
        <p:spPr>
          <a:xfrm>
            <a:off x="2286000" y="5562600"/>
            <a:ext cx="1295400" cy="309958"/>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1400"/>
              <a:buFont typeface="Helvetica Neue"/>
              <a:buNone/>
            </a:pPr>
            <a:r>
              <a:rPr b="0" lang="sv-SE" sz="1400" u="none">
                <a:solidFill>
                  <a:srgbClr val="000000"/>
                </a:solidFill>
                <a:latin typeface="Helvetica Neue"/>
                <a:ea typeface="Helvetica Neue"/>
                <a:cs typeface="Helvetica Neue"/>
                <a:sym typeface="Helvetica Neue"/>
              </a:rPr>
              <a:t>Arbetsgivaren</a:t>
            </a:r>
            <a:endParaRPr/>
          </a:p>
        </p:txBody>
      </p:sp>
      <p:sp>
        <p:nvSpPr>
          <p:cNvPr id="152" name="Google Shape;152;p16"/>
          <p:cNvSpPr/>
          <p:nvPr/>
        </p:nvSpPr>
        <p:spPr>
          <a:xfrm>
            <a:off x="4403461" y="4937054"/>
            <a:ext cx="4138079" cy="309958"/>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sv-SE" sz="1400">
                <a:solidFill>
                  <a:srgbClr val="002060"/>
                </a:solidFill>
                <a:latin typeface="Calibri"/>
                <a:ea typeface="Calibri"/>
                <a:cs typeface="Calibri"/>
                <a:sym typeface="Calibri"/>
              </a:rPr>
              <a:t>AGB = Avgångsbidrag/vid uppsägning</a:t>
            </a:r>
            <a:endParaRPr/>
          </a:p>
        </p:txBody>
      </p:sp>
      <p:sp>
        <p:nvSpPr>
          <p:cNvPr id="153" name="Google Shape;153;p16"/>
          <p:cNvSpPr/>
          <p:nvPr/>
        </p:nvSpPr>
        <p:spPr>
          <a:xfrm>
            <a:off x="1912998" y="719642"/>
            <a:ext cx="7999426" cy="956288"/>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sv-SE" sz="1400">
                <a:solidFill>
                  <a:srgbClr val="002060"/>
                </a:solidFill>
                <a:latin typeface="Calibri"/>
                <a:ea typeface="Calibri"/>
                <a:cs typeface="Calibri"/>
                <a:sym typeface="Calibri"/>
              </a:rPr>
              <a:t>AGS = Avtalsgruppförsäkring   TFA =Trygghetsförsäkring    TGL = Tjänstegruppliv</a:t>
            </a:r>
            <a:endParaRPr/>
          </a:p>
          <a:p>
            <a:pPr indent="0" lvl="0" marL="0" marR="0" rtl="0" algn="l">
              <a:spcBef>
                <a:spcPts val="0"/>
              </a:spcBef>
              <a:spcAft>
                <a:spcPts val="0"/>
              </a:spcAft>
              <a:buNone/>
            </a:pPr>
            <a:r>
              <a:t/>
            </a:r>
            <a:endParaRPr b="1" sz="1400">
              <a:solidFill>
                <a:srgbClr val="002060"/>
              </a:solidFill>
              <a:latin typeface="Calibri"/>
              <a:ea typeface="Calibri"/>
              <a:cs typeface="Calibri"/>
              <a:sym typeface="Calibri"/>
            </a:endParaRPr>
          </a:p>
          <a:p>
            <a:pPr indent="0" lvl="0" marL="0" marR="0" rtl="0" algn="l">
              <a:spcBef>
                <a:spcPts val="0"/>
              </a:spcBef>
              <a:spcAft>
                <a:spcPts val="0"/>
              </a:spcAft>
              <a:buNone/>
            </a:pPr>
            <a:r>
              <a:rPr b="1" lang="sv-SE" sz="1400">
                <a:solidFill>
                  <a:srgbClr val="002060"/>
                </a:solidFill>
                <a:latin typeface="Calibri"/>
                <a:ea typeface="Calibri"/>
                <a:cs typeface="Calibri"/>
                <a:sym typeface="Calibri"/>
              </a:rPr>
              <a:t>                                                             -arbetsskada</a:t>
            </a:r>
            <a:endParaRPr/>
          </a:p>
          <a:p>
            <a:pPr indent="0" lvl="0" marL="0" marR="0" rtl="0" algn="l">
              <a:spcBef>
                <a:spcPts val="0"/>
              </a:spcBef>
              <a:spcAft>
                <a:spcPts val="0"/>
              </a:spcAft>
              <a:buNone/>
            </a:pPr>
            <a:r>
              <a:t/>
            </a:r>
            <a:endParaRPr b="1" sz="1400">
              <a:solidFill>
                <a:srgbClr val="002060"/>
              </a:solidFill>
              <a:latin typeface="Calibri"/>
              <a:ea typeface="Calibri"/>
              <a:cs typeface="Calibri"/>
              <a:sym typeface="Calibri"/>
            </a:endParaRPr>
          </a:p>
        </p:txBody>
      </p:sp>
      <p:sp>
        <p:nvSpPr>
          <p:cNvPr id="154" name="Google Shape;154;p16"/>
          <p:cNvSpPr/>
          <p:nvPr/>
        </p:nvSpPr>
        <p:spPr>
          <a:xfrm>
            <a:off x="8169910" y="4162631"/>
            <a:ext cx="1776755" cy="771623"/>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rPr b="1" lang="sv-SE" sz="1600">
                <a:solidFill>
                  <a:srgbClr val="002060"/>
                </a:solidFill>
                <a:latin typeface="Calibri"/>
                <a:ea typeface="Calibri"/>
                <a:cs typeface="Calibri"/>
                <a:sym typeface="Calibri"/>
              </a:rPr>
              <a:t>DP= Delpension</a:t>
            </a:r>
            <a:endParaRPr/>
          </a:p>
          <a:p>
            <a:pPr indent="0" lvl="0" marL="0" marR="0" rtl="0" algn="l">
              <a:spcBef>
                <a:spcPts val="0"/>
              </a:spcBef>
              <a:spcAft>
                <a:spcPts val="0"/>
              </a:spcAft>
              <a:buNone/>
            </a:pPr>
            <a:r>
              <a:rPr b="1" lang="sv-SE" sz="1400">
                <a:solidFill>
                  <a:srgbClr val="002060"/>
                </a:solidFill>
                <a:latin typeface="Calibri"/>
                <a:ea typeface="Calibri"/>
                <a:cs typeface="Calibri"/>
                <a:sym typeface="Calibri"/>
              </a:rPr>
              <a:t> </a:t>
            </a:r>
            <a:endParaRPr/>
          </a:p>
          <a:p>
            <a:pPr indent="0" lvl="0" marL="0" marR="0" rtl="0" algn="l">
              <a:spcBef>
                <a:spcPts val="0"/>
              </a:spcBef>
              <a:spcAft>
                <a:spcPts val="0"/>
              </a:spcAft>
              <a:buNone/>
            </a:pPr>
            <a:r>
              <a:t/>
            </a:r>
            <a:endParaRPr b="1" sz="1400">
              <a:solidFill>
                <a:srgbClr val="00206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3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34"/>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sv-SE" sz="3100"/>
              <a:t>Juridisk rådgivning</a:t>
            </a:r>
            <a:br>
              <a:rPr lang="sv-SE" sz="3100"/>
            </a:br>
            <a:r>
              <a:rPr lang="sv-SE" sz="3100"/>
              <a:t>Tillägg till hemförsäkringen</a:t>
            </a:r>
            <a:endParaRPr/>
          </a:p>
        </p:txBody>
      </p:sp>
      <p:grpSp>
        <p:nvGrpSpPr>
          <p:cNvPr id="350" name="Google Shape;350;p34"/>
          <p:cNvGrpSpPr/>
          <p:nvPr/>
        </p:nvGrpSpPr>
        <p:grpSpPr>
          <a:xfrm>
            <a:off x="0" y="1083484"/>
            <a:ext cx="355196" cy="673460"/>
            <a:chOff x="0" y="823811"/>
            <a:chExt cx="355196" cy="673460"/>
          </a:xfrm>
        </p:grpSpPr>
        <p:sp>
          <p:nvSpPr>
            <p:cNvPr id="351" name="Google Shape;351;p34"/>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4"/>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3" name="Google Shape;353;p34"/>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34"/>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Char char="•"/>
            </a:pPr>
            <a:r>
              <a:rPr lang="sv-SE" sz="2000">
                <a:solidFill>
                  <a:schemeClr val="dk1"/>
                </a:solidFill>
              </a:rPr>
              <a:t>Som försäkrad har du rätt till 3 timmars juridisk rådgivning per försäkringsår. </a:t>
            </a:r>
            <a:br>
              <a:rPr lang="sv-SE" sz="2000">
                <a:solidFill>
                  <a:schemeClr val="dk1"/>
                </a:solidFill>
              </a:rPr>
            </a:br>
            <a:endParaRPr sz="2000">
              <a:solidFill>
                <a:schemeClr val="dk1"/>
              </a:solidFill>
            </a:endParaRPr>
          </a:p>
          <a:p>
            <a:pPr indent="0" lvl="0" marL="0" rtl="0" algn="l">
              <a:lnSpc>
                <a:spcPct val="90000"/>
              </a:lnSpc>
              <a:spcBef>
                <a:spcPts val="1000"/>
              </a:spcBef>
              <a:spcAft>
                <a:spcPts val="0"/>
              </a:spcAft>
              <a:buClr>
                <a:schemeClr val="dk1"/>
              </a:buClr>
              <a:buSzPts val="2000"/>
              <a:buChar char="•"/>
            </a:pPr>
            <a:r>
              <a:rPr b="1" lang="sv-SE" sz="2000">
                <a:solidFill>
                  <a:schemeClr val="dk1"/>
                </a:solidFill>
              </a:rPr>
              <a:t>Rättsområden</a:t>
            </a:r>
            <a:endParaRPr sz="2000">
              <a:solidFill>
                <a:schemeClr val="dk1"/>
              </a:solidFill>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Filbert </a:t>
            </a:r>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Arvsrätt</a:t>
            </a:r>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Konsumentköp</a:t>
            </a:r>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Fast egendom</a:t>
            </a:r>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Indraget körkort </a:t>
            </a:r>
            <a:endParaRPr/>
          </a:p>
          <a:p>
            <a:pPr indent="-228600" lvl="0" marL="228600" rtl="0" algn="l">
              <a:lnSpc>
                <a:spcPct val="90000"/>
              </a:lnSpc>
              <a:spcBef>
                <a:spcPts val="1000"/>
              </a:spcBef>
              <a:spcAft>
                <a:spcPts val="0"/>
              </a:spcAft>
              <a:buClr>
                <a:schemeClr val="dk1"/>
              </a:buClr>
              <a:buSzPts val="2000"/>
              <a:buChar char="•"/>
            </a:pPr>
            <a:r>
              <a:rPr lang="sv-SE" sz="2000">
                <a:solidFill>
                  <a:schemeClr val="dk1"/>
                </a:solidFill>
              </a:rPr>
              <a:t>Försäkringskasseärenden</a:t>
            </a:r>
            <a:endParaRPr/>
          </a:p>
          <a:p>
            <a:pPr indent="-101600" lvl="0" marL="228600" rtl="0" algn="l">
              <a:lnSpc>
                <a:spcPct val="90000"/>
              </a:lnSpc>
              <a:spcBef>
                <a:spcPts val="1000"/>
              </a:spcBef>
              <a:spcAft>
                <a:spcPts val="0"/>
              </a:spcAft>
              <a:buClr>
                <a:schemeClr val="dk2"/>
              </a:buClr>
              <a:buSzPts val="2000"/>
              <a:buNone/>
            </a:pPr>
            <a:r>
              <a:t/>
            </a:r>
            <a:endParaRPr sz="2000">
              <a:solidFill>
                <a:schemeClr val="dk1"/>
              </a:solidFill>
            </a:endParaRPr>
          </a:p>
        </p:txBody>
      </p:sp>
      <p:sp>
        <p:nvSpPr>
          <p:cNvPr id="355" name="Google Shape;355;p34"/>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34"/>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7" name="Google Shape;357;p34"/>
          <p:cNvPicPr preferRelativeResize="0"/>
          <p:nvPr/>
        </p:nvPicPr>
        <p:blipFill rotWithShape="1">
          <a:blip r:embed="rId3">
            <a:alphaModFix/>
          </a:blip>
          <a:srcRect b="1" l="0" r="31400" t="0"/>
          <a:stretch/>
        </p:blipFill>
        <p:spPr>
          <a:xfrm>
            <a:off x="5977788" y="799352"/>
            <a:ext cx="5425410" cy="5259296"/>
          </a:xfrm>
          <a:prstGeom prst="rect">
            <a:avLst/>
          </a:prstGeom>
          <a:noFill/>
          <a:ln>
            <a:noFill/>
          </a:ln>
        </p:spPr>
      </p:pic>
      <p:sp>
        <p:nvSpPr>
          <p:cNvPr id="358" name="Google Shape;358;p34"/>
          <p:cNvSpPr txBox="1"/>
          <p:nvPr>
            <p:ph idx="12" type="sldNum"/>
          </p:nvPr>
        </p:nvSpPr>
        <p:spPr>
          <a:xfrm>
            <a:off x="9385070" y="6492240"/>
            <a:ext cx="1055716"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sv-SE">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3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35"/>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r>
              <a:rPr lang="sv-SE" sz="4600"/>
              <a:t>Juridisk rådgivning – hur går det till?</a:t>
            </a:r>
            <a:endParaRPr/>
          </a:p>
        </p:txBody>
      </p:sp>
      <p:grpSp>
        <p:nvGrpSpPr>
          <p:cNvPr id="365" name="Google Shape;365;p35"/>
          <p:cNvGrpSpPr/>
          <p:nvPr/>
        </p:nvGrpSpPr>
        <p:grpSpPr>
          <a:xfrm>
            <a:off x="-2" y="1998368"/>
            <a:ext cx="11695083" cy="782176"/>
            <a:chOff x="-2" y="1998368"/>
            <a:chExt cx="11695083" cy="782176"/>
          </a:xfrm>
        </p:grpSpPr>
        <p:sp>
          <p:nvSpPr>
            <p:cNvPr id="366" name="Google Shape;366;p35"/>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35"/>
            <p:cNvSpPr/>
            <p:nvPr/>
          </p:nvSpPr>
          <p:spPr>
            <a:xfrm rot="10800000">
              <a:off x="-2" y="1998845"/>
              <a:ext cx="11454595"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8" name="Google Shape;368;p35"/>
          <p:cNvSpPr/>
          <p:nvPr/>
        </p:nvSpPr>
        <p:spPr>
          <a:xfrm>
            <a:off x="0" y="2203079"/>
            <a:ext cx="11383362" cy="4147845"/>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35"/>
          <p:cNvSpPr txBox="1"/>
          <p:nvPr>
            <p:ph idx="1" type="body"/>
          </p:nvPr>
        </p:nvSpPr>
        <p:spPr>
          <a:xfrm>
            <a:off x="793660" y="2599509"/>
            <a:ext cx="10143668" cy="343553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300"/>
              <a:buChar char="•"/>
            </a:pPr>
            <a:r>
              <a:rPr lang="sv-SE" sz="1300"/>
              <a:t>Ny förmån i ditt medlemskap</a:t>
            </a:r>
            <a:endParaRPr/>
          </a:p>
          <a:p>
            <a:pPr indent="-228600" lvl="0" marL="228600" rtl="0" algn="l">
              <a:lnSpc>
                <a:spcPct val="90000"/>
              </a:lnSpc>
              <a:spcBef>
                <a:spcPts val="1000"/>
              </a:spcBef>
              <a:spcAft>
                <a:spcPts val="0"/>
              </a:spcAft>
              <a:buClr>
                <a:schemeClr val="dk1"/>
              </a:buClr>
              <a:buSzPts val="1300"/>
              <a:buChar char="•"/>
            </a:pPr>
            <a:r>
              <a:rPr lang="sv-SE" sz="1300"/>
              <a:t>Kostnadsfri juridisk rådgivning i din hemförsäkring</a:t>
            </a:r>
            <a:endParaRPr/>
          </a:p>
          <a:p>
            <a:pPr indent="-228600" lvl="0" marL="228600" rtl="0" algn="l">
              <a:lnSpc>
                <a:spcPct val="90000"/>
              </a:lnSpc>
              <a:spcBef>
                <a:spcPts val="1000"/>
              </a:spcBef>
              <a:spcAft>
                <a:spcPts val="0"/>
              </a:spcAft>
              <a:buClr>
                <a:schemeClr val="dk1"/>
              </a:buClr>
              <a:buSzPts val="1300"/>
              <a:buChar char="•"/>
            </a:pPr>
            <a:r>
              <a:rPr lang="sv-SE" sz="1300"/>
              <a:t>Det är svårt att ha koll på alla bestämmelser inom familjejuridiken. Ibland kan du behöva ta juridisk hjälp för att komma vidare i livet.</a:t>
            </a:r>
            <a:endParaRPr/>
          </a:p>
          <a:p>
            <a:pPr indent="-228600" lvl="0" marL="228600" rtl="0" algn="l">
              <a:lnSpc>
                <a:spcPct val="90000"/>
              </a:lnSpc>
              <a:spcBef>
                <a:spcPts val="1000"/>
              </a:spcBef>
              <a:spcAft>
                <a:spcPts val="0"/>
              </a:spcAft>
              <a:buClr>
                <a:schemeClr val="dk1"/>
              </a:buClr>
              <a:buSzPts val="1300"/>
              <a:buChar char="•"/>
            </a:pPr>
            <a:r>
              <a:rPr lang="sv-SE" sz="1300"/>
              <a:t>Som medlem i Pappers har du nu rätt till tre timmar kostnadsfri juridisk rådgivning. Den juridiska rådgivningen är kopplad till den hemförsäkring som ingår i ditt medlemskap Det betyder bland annat att rådgivningen gäller även för andra personer som omfattas av medlemmens hemförsäkring. </a:t>
            </a:r>
            <a:endParaRPr/>
          </a:p>
          <a:p>
            <a:pPr indent="-228600" lvl="0" marL="228600" rtl="0" algn="l">
              <a:lnSpc>
                <a:spcPct val="90000"/>
              </a:lnSpc>
              <a:spcBef>
                <a:spcPts val="1000"/>
              </a:spcBef>
              <a:spcAft>
                <a:spcPts val="0"/>
              </a:spcAft>
              <a:buClr>
                <a:schemeClr val="dk1"/>
              </a:buClr>
              <a:buSzPts val="1300"/>
              <a:buChar char="•"/>
            </a:pPr>
            <a:r>
              <a:rPr lang="sv-SE" sz="1300"/>
              <a:t>Så bokar du</a:t>
            </a:r>
            <a:endParaRPr/>
          </a:p>
          <a:p>
            <a:pPr indent="-228600" lvl="0" marL="228600" rtl="0" algn="l">
              <a:lnSpc>
                <a:spcPct val="90000"/>
              </a:lnSpc>
              <a:spcBef>
                <a:spcPts val="1000"/>
              </a:spcBef>
              <a:spcAft>
                <a:spcPts val="0"/>
              </a:spcAft>
              <a:buClr>
                <a:schemeClr val="dk1"/>
              </a:buClr>
              <a:buSzPts val="1300"/>
              <a:buChar char="•"/>
            </a:pPr>
            <a:r>
              <a:rPr lang="sv-SE" sz="1300"/>
              <a:t>Du kan boka på </a:t>
            </a:r>
            <a:r>
              <a:rPr lang="sv-SE" sz="1300" u="sng">
                <a:solidFill>
                  <a:schemeClr val="hlink"/>
                </a:solidFill>
                <a:hlinkClick r:id="rId3"/>
              </a:rPr>
              <a:t>familjensjurist.se/pappersjuridik</a:t>
            </a:r>
            <a:r>
              <a:rPr lang="sv-SE" sz="1300"/>
              <a:t> eller genom att ringa direkt till Familjens jurist på </a:t>
            </a:r>
            <a:r>
              <a:rPr lang="sv-SE" sz="1300" u="sng">
                <a:solidFill>
                  <a:schemeClr val="hlink"/>
                </a:solidFill>
                <a:hlinkClick r:id="rId4"/>
              </a:rPr>
              <a:t>0771-771 070</a:t>
            </a:r>
            <a:r>
              <a:rPr lang="sv-SE" sz="1300"/>
              <a:t>. Uppge ditt medlemskap i Pappers när du bokar så får du tre timmar gratis.</a:t>
            </a:r>
            <a:endParaRPr/>
          </a:p>
          <a:p>
            <a:pPr indent="-228600" lvl="0" marL="228600" rtl="0" algn="l">
              <a:lnSpc>
                <a:spcPct val="90000"/>
              </a:lnSpc>
              <a:spcBef>
                <a:spcPts val="1000"/>
              </a:spcBef>
              <a:spcAft>
                <a:spcPts val="0"/>
              </a:spcAft>
              <a:buClr>
                <a:schemeClr val="dk1"/>
              </a:buClr>
              <a:buSzPts val="1300"/>
              <a:buChar char="•"/>
            </a:pPr>
            <a:r>
              <a:rPr lang="sv-SE" sz="1300" u="sng">
                <a:solidFill>
                  <a:schemeClr val="hlink"/>
                </a:solidFill>
                <a:hlinkClick r:id="rId5"/>
              </a:rPr>
              <a:t>Boka direkt på Familjens jurists hemsida</a:t>
            </a:r>
            <a:endParaRPr sz="1300"/>
          </a:p>
          <a:p>
            <a:pPr indent="-228600" lvl="0" marL="228600" rtl="0" algn="l">
              <a:lnSpc>
                <a:spcPct val="90000"/>
              </a:lnSpc>
              <a:spcBef>
                <a:spcPts val="1000"/>
              </a:spcBef>
              <a:spcAft>
                <a:spcPts val="0"/>
              </a:spcAft>
              <a:buClr>
                <a:schemeClr val="dk1"/>
              </a:buClr>
              <a:buSzPts val="1300"/>
              <a:buChar char="•"/>
            </a:pPr>
            <a:r>
              <a:rPr lang="sv-SE" sz="1300" u="sng">
                <a:solidFill>
                  <a:schemeClr val="hlink"/>
                </a:solidFill>
                <a:hlinkClick r:id="rId6"/>
              </a:rPr>
              <a:t>Läs mer om Familjens jurist</a:t>
            </a:r>
            <a:endParaRPr sz="1300"/>
          </a:p>
          <a:p>
            <a:pPr indent="-146050" lvl="0" marL="228600" rtl="0" algn="l">
              <a:lnSpc>
                <a:spcPct val="90000"/>
              </a:lnSpc>
              <a:spcBef>
                <a:spcPts val="1000"/>
              </a:spcBef>
              <a:spcAft>
                <a:spcPts val="0"/>
              </a:spcAft>
              <a:buClr>
                <a:schemeClr val="dk1"/>
              </a:buClr>
              <a:buSzPts val="1300"/>
              <a:buNone/>
            </a:pPr>
            <a:r>
              <a:t/>
            </a:r>
            <a:endParaRPr sz="1300"/>
          </a:p>
        </p:txBody>
      </p:sp>
      <p:sp>
        <p:nvSpPr>
          <p:cNvPr id="370" name="Google Shape;370;p35"/>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3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36"/>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sv-SE" sz="4800"/>
              <a:t>Rådgivning när det passar dig</a:t>
            </a:r>
            <a:endParaRPr/>
          </a:p>
        </p:txBody>
      </p:sp>
      <p:sp>
        <p:nvSpPr>
          <p:cNvPr id="378" name="Google Shape;378;p36"/>
          <p:cNvSpPr/>
          <p:nvPr/>
        </p:nvSpPr>
        <p:spPr>
          <a:xfrm rot="10800000">
            <a:off x="-2" y="1998845"/>
            <a:ext cx="11454595"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36"/>
          <p:cNvSpPr/>
          <p:nvPr/>
        </p:nvSpPr>
        <p:spPr>
          <a:xfrm>
            <a:off x="0" y="2203079"/>
            <a:ext cx="11383362" cy="4267991"/>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36"/>
          <p:cNvSpPr txBox="1"/>
          <p:nvPr>
            <p:ph idx="1" type="body"/>
          </p:nvPr>
        </p:nvSpPr>
        <p:spPr>
          <a:xfrm>
            <a:off x="793661" y="2599509"/>
            <a:ext cx="4530898" cy="36394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lang="sv-SE" sz="1700"/>
              <a:t>Personlig rådgivning som vi känner till det, men nu digitalt. Vi kallar det distansrådgivning. </a:t>
            </a:r>
            <a:endParaRPr/>
          </a:p>
          <a:p>
            <a:pPr indent="0" lvl="0" marL="0" rtl="0" algn="l">
              <a:lnSpc>
                <a:spcPct val="90000"/>
              </a:lnSpc>
              <a:spcBef>
                <a:spcPts val="1000"/>
              </a:spcBef>
              <a:spcAft>
                <a:spcPts val="0"/>
              </a:spcAft>
              <a:buClr>
                <a:schemeClr val="dk1"/>
              </a:buClr>
              <a:buSzPts val="1700"/>
              <a:buNone/>
            </a:pPr>
            <a:r>
              <a:rPr lang="sv-SE" sz="1700"/>
              <a:t>Vi hjälper dig att se över ditt försäkringsskydd. Träffa våra duktiga rådgivare på en tid och plats som passar dig. Du bokar din tid för personlig rådgivning via mobilen eller datorn.</a:t>
            </a:r>
            <a:endParaRPr/>
          </a:p>
          <a:p>
            <a:pPr indent="0" lvl="0" marL="0" rtl="0" algn="l">
              <a:lnSpc>
                <a:spcPct val="90000"/>
              </a:lnSpc>
              <a:spcBef>
                <a:spcPts val="1000"/>
              </a:spcBef>
              <a:spcAft>
                <a:spcPts val="0"/>
              </a:spcAft>
              <a:buClr>
                <a:schemeClr val="dk1"/>
              </a:buClr>
              <a:buSzPts val="1700"/>
              <a:buNone/>
            </a:pPr>
            <a:r>
              <a:t/>
            </a:r>
            <a:endParaRPr sz="1700"/>
          </a:p>
          <a:p>
            <a:pPr indent="-228600" lvl="0" marL="228600" rtl="0" algn="l">
              <a:lnSpc>
                <a:spcPct val="90000"/>
              </a:lnSpc>
              <a:spcBef>
                <a:spcPts val="1000"/>
              </a:spcBef>
              <a:spcAft>
                <a:spcPts val="0"/>
              </a:spcAft>
              <a:buClr>
                <a:schemeClr val="dk1"/>
              </a:buClr>
              <a:buSzPts val="1700"/>
              <a:buChar char="•"/>
            </a:pPr>
            <a:r>
              <a:rPr lang="sv-SE" sz="1700"/>
              <a:t>Du och rådgivaren kommer att se och höra varandra, precis som om ni satt bredvid varandra. </a:t>
            </a:r>
            <a:endParaRPr/>
          </a:p>
          <a:p>
            <a:pPr indent="-228600" lvl="0" marL="228600" rtl="0" algn="l">
              <a:lnSpc>
                <a:spcPct val="90000"/>
              </a:lnSpc>
              <a:spcBef>
                <a:spcPts val="1000"/>
              </a:spcBef>
              <a:spcAft>
                <a:spcPts val="0"/>
              </a:spcAft>
              <a:buClr>
                <a:schemeClr val="dk1"/>
              </a:buClr>
              <a:buSzPts val="1700"/>
              <a:buChar char="•"/>
            </a:pPr>
            <a:r>
              <a:rPr lang="sv-SE" sz="1700"/>
              <a:t>Du identifierar dig med Mobilt Bank ID</a:t>
            </a:r>
            <a:endParaRPr/>
          </a:p>
          <a:p>
            <a:pPr indent="0" lvl="0" marL="0" rtl="0" algn="l">
              <a:lnSpc>
                <a:spcPct val="90000"/>
              </a:lnSpc>
              <a:spcBef>
                <a:spcPts val="1000"/>
              </a:spcBef>
              <a:spcAft>
                <a:spcPts val="0"/>
              </a:spcAft>
              <a:buClr>
                <a:schemeClr val="dk1"/>
              </a:buClr>
              <a:buSzPts val="1700"/>
              <a:buNone/>
            </a:pPr>
            <a:r>
              <a:t/>
            </a:r>
            <a:endParaRPr sz="1700"/>
          </a:p>
          <a:p>
            <a:pPr indent="0" lvl="0" marL="0" rtl="0" algn="l">
              <a:lnSpc>
                <a:spcPct val="90000"/>
              </a:lnSpc>
              <a:spcBef>
                <a:spcPts val="1000"/>
              </a:spcBef>
              <a:spcAft>
                <a:spcPts val="0"/>
              </a:spcAft>
              <a:buClr>
                <a:schemeClr val="dk1"/>
              </a:buClr>
              <a:buSzPts val="1700"/>
              <a:buNone/>
            </a:pPr>
            <a:r>
              <a:t/>
            </a:r>
            <a:endParaRPr sz="1700"/>
          </a:p>
          <a:p>
            <a:pPr indent="0" lvl="0" marL="0" rtl="0" algn="l">
              <a:lnSpc>
                <a:spcPct val="90000"/>
              </a:lnSpc>
              <a:spcBef>
                <a:spcPts val="1000"/>
              </a:spcBef>
              <a:spcAft>
                <a:spcPts val="0"/>
              </a:spcAft>
              <a:buClr>
                <a:schemeClr val="dk1"/>
              </a:buClr>
              <a:buSzPts val="1700"/>
              <a:buNone/>
            </a:pPr>
            <a:r>
              <a:t/>
            </a:r>
            <a:endParaRPr sz="1700"/>
          </a:p>
        </p:txBody>
      </p:sp>
      <p:pic>
        <p:nvPicPr>
          <p:cNvPr id="381" name="Google Shape;381;p36"/>
          <p:cNvPicPr preferRelativeResize="0"/>
          <p:nvPr/>
        </p:nvPicPr>
        <p:blipFill rotWithShape="1">
          <a:blip r:embed="rId3">
            <a:alphaModFix/>
          </a:blip>
          <a:srcRect b="2" l="22830" r="2" t="0"/>
          <a:stretch/>
        </p:blipFill>
        <p:spPr>
          <a:xfrm>
            <a:off x="5911532" y="2484255"/>
            <a:ext cx="5150277" cy="3714244"/>
          </a:xfrm>
          <a:prstGeom prst="rect">
            <a:avLst/>
          </a:prstGeom>
          <a:noFill/>
          <a:ln>
            <a:noFill/>
          </a:ln>
        </p:spPr>
      </p:pic>
      <p:sp>
        <p:nvSpPr>
          <p:cNvPr id="382" name="Google Shape;382;p36"/>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36"/>
          <p:cNvSpPr txBox="1"/>
          <p:nvPr>
            <p:ph idx="4294967295" type="ftr"/>
          </p:nvPr>
        </p:nvSpPr>
        <p:spPr>
          <a:xfrm>
            <a:off x="4038600" y="649224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latin typeface="Arial"/>
              <a:ea typeface="Arial"/>
              <a:cs typeface="Arial"/>
              <a:sym typeface="Arial"/>
            </a:endParaRPr>
          </a:p>
        </p:txBody>
      </p:sp>
      <p:sp>
        <p:nvSpPr>
          <p:cNvPr id="384" name="Google Shape;384;p36"/>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sv-SE">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3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37"/>
          <p:cNvSpPr txBox="1"/>
          <p:nvPr>
            <p:ph type="title"/>
          </p:nvPr>
        </p:nvSpPr>
        <p:spPr>
          <a:xfrm>
            <a:off x="645065" y="1097280"/>
            <a:ext cx="3796306" cy="46662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sv-SE" sz="4800"/>
              <a:t>Vad Folksam hjälper medlemmarna med….</a:t>
            </a:r>
            <a:endParaRPr/>
          </a:p>
        </p:txBody>
      </p:sp>
      <p:grpSp>
        <p:nvGrpSpPr>
          <p:cNvPr id="392" name="Google Shape;392;p37"/>
          <p:cNvGrpSpPr/>
          <p:nvPr/>
        </p:nvGrpSpPr>
        <p:grpSpPr>
          <a:xfrm>
            <a:off x="82576" y="5945955"/>
            <a:ext cx="12109423" cy="525780"/>
            <a:chOff x="82576" y="5945955"/>
            <a:chExt cx="12109423" cy="525780"/>
          </a:xfrm>
        </p:grpSpPr>
        <p:sp>
          <p:nvSpPr>
            <p:cNvPr id="393" name="Google Shape;393;p37"/>
            <p:cNvSpPr/>
            <p:nvPr/>
          </p:nvSpPr>
          <p:spPr>
            <a:xfrm rot="5400000">
              <a:off x="-103361"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37"/>
            <p:cNvSpPr/>
            <p:nvPr/>
          </p:nvSpPr>
          <p:spPr>
            <a:xfrm flipH="1" rot="-5400000">
              <a:off x="5998176"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95" name="Google Shape;395;p37"/>
          <p:cNvSpPr/>
          <p:nvPr/>
        </p:nvSpPr>
        <p:spPr>
          <a:xfrm>
            <a:off x="5133706" y="587829"/>
            <a:ext cx="6505300" cy="568234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37"/>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sv-SE"/>
              <a:t>‹#›</a:t>
            </a:fld>
            <a:endParaRPr/>
          </a:p>
        </p:txBody>
      </p:sp>
      <p:sp>
        <p:nvSpPr>
          <p:cNvPr id="397" name="Google Shape;397;p37"/>
          <p:cNvSpPr/>
          <p:nvPr/>
        </p:nvSpPr>
        <p:spPr>
          <a:xfrm>
            <a:off x="8400256" y="260649"/>
            <a:ext cx="1552594" cy="1511199"/>
          </a:xfrm>
          <a:custGeom>
            <a:rect b="b" l="l" r="r" t="t"/>
            <a:pathLst>
              <a:path extrusionOk="0" h="2943532" w="3024162">
                <a:moveTo>
                  <a:pt x="1510901" y="0"/>
                </a:moveTo>
                <a:cubicBezTo>
                  <a:pt x="1865848" y="0"/>
                  <a:pt x="2158858" y="266972"/>
                  <a:pt x="2196974" y="612606"/>
                </a:cubicBezTo>
                <a:cubicBezTo>
                  <a:pt x="2535246" y="541096"/>
                  <a:pt x="2880664" y="736557"/>
                  <a:pt x="2990245" y="1072657"/>
                </a:cubicBezTo>
                <a:cubicBezTo>
                  <a:pt x="3099826" y="1411139"/>
                  <a:pt x="2935454" y="1771075"/>
                  <a:pt x="2618622" y="1914096"/>
                </a:cubicBezTo>
                <a:cubicBezTo>
                  <a:pt x="2790141" y="2214440"/>
                  <a:pt x="2711528" y="2602980"/>
                  <a:pt x="2425665" y="2812744"/>
                </a:cubicBezTo>
                <a:cubicBezTo>
                  <a:pt x="2137419" y="3020124"/>
                  <a:pt x="1744356" y="2974834"/>
                  <a:pt x="1510901" y="2719780"/>
                </a:cubicBezTo>
                <a:cubicBezTo>
                  <a:pt x="1277446" y="2974834"/>
                  <a:pt x="884383" y="3020124"/>
                  <a:pt x="598519" y="2812744"/>
                </a:cubicBezTo>
                <a:cubicBezTo>
                  <a:pt x="312656" y="2602980"/>
                  <a:pt x="231661" y="2214440"/>
                  <a:pt x="403179" y="1914096"/>
                </a:cubicBezTo>
                <a:cubicBezTo>
                  <a:pt x="88729" y="1771075"/>
                  <a:pt x="-75642" y="1411139"/>
                  <a:pt x="33939" y="1072657"/>
                </a:cubicBezTo>
                <a:cubicBezTo>
                  <a:pt x="143520" y="736557"/>
                  <a:pt x="488938" y="541096"/>
                  <a:pt x="827211" y="612606"/>
                </a:cubicBezTo>
                <a:cubicBezTo>
                  <a:pt x="865326" y="266972"/>
                  <a:pt x="1158336" y="0"/>
                  <a:pt x="1510901" y="0"/>
                </a:cubicBezTo>
                <a:close/>
              </a:path>
            </a:pathLst>
          </a:custGeom>
          <a:solidFill>
            <a:schemeClr val="accent4"/>
          </a:solidFill>
          <a:ln>
            <a:noFill/>
          </a:ln>
        </p:spPr>
        <p:txBody>
          <a:bodyPr anchorCtr="0" anchor="ctr" bIns="0" lIns="91425" spcFirstLastPara="1" rIns="91425" wrap="square" tIns="144000">
            <a:noAutofit/>
          </a:bodyPr>
          <a:lstStyle/>
          <a:p>
            <a:pPr indent="0" lvl="0" marL="0" marR="0" rtl="0" algn="ctr">
              <a:lnSpc>
                <a:spcPct val="110000"/>
              </a:lnSpc>
              <a:spcBef>
                <a:spcPts val="0"/>
              </a:spcBef>
              <a:spcAft>
                <a:spcPts val="0"/>
              </a:spcAft>
              <a:buClr>
                <a:schemeClr val="lt1"/>
              </a:buClr>
              <a:buSzPts val="1600"/>
              <a:buFont typeface="Arial"/>
              <a:buNone/>
            </a:pPr>
            <a:r>
              <a:t/>
            </a:r>
            <a:endParaRPr b="1" sz="1600">
              <a:solidFill>
                <a:srgbClr val="994916"/>
              </a:solidFill>
              <a:latin typeface="Calibri"/>
              <a:ea typeface="Calibri"/>
              <a:cs typeface="Calibri"/>
              <a:sym typeface="Calibri"/>
            </a:endParaRPr>
          </a:p>
        </p:txBody>
      </p:sp>
      <p:grpSp>
        <p:nvGrpSpPr>
          <p:cNvPr id="398" name="Google Shape;398;p37"/>
          <p:cNvGrpSpPr/>
          <p:nvPr/>
        </p:nvGrpSpPr>
        <p:grpSpPr>
          <a:xfrm>
            <a:off x="5431536" y="1114764"/>
            <a:ext cx="5918184" cy="4778101"/>
            <a:chOff x="0" y="100611"/>
            <a:chExt cx="5918184" cy="4778101"/>
          </a:xfrm>
        </p:grpSpPr>
        <p:sp>
          <p:nvSpPr>
            <p:cNvPr id="399" name="Google Shape;399;p37"/>
            <p:cNvSpPr/>
            <p:nvPr/>
          </p:nvSpPr>
          <p:spPr>
            <a:xfrm>
              <a:off x="0" y="100611"/>
              <a:ext cx="5918184" cy="4797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7"/>
            <p:cNvSpPr txBox="1"/>
            <p:nvPr/>
          </p:nvSpPr>
          <p:spPr>
            <a:xfrm>
              <a:off x="23417" y="124028"/>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Vi gör en total genomgång av dina försäkringar</a:t>
              </a:r>
              <a:endParaRPr/>
            </a:p>
          </p:txBody>
        </p:sp>
        <p:sp>
          <p:nvSpPr>
            <p:cNvPr id="401" name="Google Shape;401;p37"/>
            <p:cNvSpPr/>
            <p:nvPr/>
          </p:nvSpPr>
          <p:spPr>
            <a:xfrm>
              <a:off x="0" y="637911"/>
              <a:ext cx="5918184" cy="479700"/>
            </a:xfrm>
            <a:prstGeom prst="roundRect">
              <a:avLst>
                <a:gd fmla="val 16667" name="adj"/>
              </a:avLst>
            </a:prstGeom>
            <a:solidFill>
              <a:srgbClr val="56B2D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7"/>
            <p:cNvSpPr txBox="1"/>
            <p:nvPr/>
          </p:nvSpPr>
          <p:spPr>
            <a:xfrm>
              <a:off x="23417" y="661328"/>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Hur det ser ut för hela familjen ? </a:t>
              </a:r>
              <a:endParaRPr/>
            </a:p>
          </p:txBody>
        </p:sp>
        <p:sp>
          <p:nvSpPr>
            <p:cNvPr id="403" name="Google Shape;403;p37"/>
            <p:cNvSpPr/>
            <p:nvPr/>
          </p:nvSpPr>
          <p:spPr>
            <a:xfrm>
              <a:off x="0" y="1175212"/>
              <a:ext cx="5918184" cy="479700"/>
            </a:xfrm>
            <a:prstGeom prst="roundRect">
              <a:avLst>
                <a:gd fmla="val 16667" name="adj"/>
              </a:avLst>
            </a:prstGeom>
            <a:solidFill>
              <a:srgbClr val="52CB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7"/>
            <p:cNvSpPr txBox="1"/>
            <p:nvPr/>
          </p:nvSpPr>
          <p:spPr>
            <a:xfrm>
              <a:off x="23417" y="11986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Ta bort onödiga försäkringar</a:t>
              </a:r>
              <a:endParaRPr/>
            </a:p>
          </p:txBody>
        </p:sp>
        <p:sp>
          <p:nvSpPr>
            <p:cNvPr id="405" name="Google Shape;405;p37"/>
            <p:cNvSpPr/>
            <p:nvPr/>
          </p:nvSpPr>
          <p:spPr>
            <a:xfrm>
              <a:off x="0" y="1712512"/>
              <a:ext cx="5918184" cy="479700"/>
            </a:xfrm>
            <a:prstGeom prst="roundRect">
              <a:avLst>
                <a:gd fmla="val 16667" name="adj"/>
              </a:avLst>
            </a:prstGeom>
            <a:solidFill>
              <a:srgbClr val="4EC8A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7"/>
            <p:cNvSpPr txBox="1"/>
            <p:nvPr/>
          </p:nvSpPr>
          <p:spPr>
            <a:xfrm>
              <a:off x="23417" y="17359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Lägg till nödvändiga/ nya tilläggsförsäkringar</a:t>
              </a:r>
              <a:endParaRPr/>
            </a:p>
          </p:txBody>
        </p:sp>
        <p:sp>
          <p:nvSpPr>
            <p:cNvPr id="407" name="Google Shape;407;p37"/>
            <p:cNvSpPr/>
            <p:nvPr/>
          </p:nvSpPr>
          <p:spPr>
            <a:xfrm>
              <a:off x="0" y="2249812"/>
              <a:ext cx="5918184" cy="479700"/>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7"/>
            <p:cNvSpPr txBox="1"/>
            <p:nvPr/>
          </p:nvSpPr>
          <p:spPr>
            <a:xfrm>
              <a:off x="23417" y="22732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Få prisuppgift / offert på bil / villa / fritidshus</a:t>
              </a:r>
              <a:endParaRPr/>
            </a:p>
          </p:txBody>
        </p:sp>
        <p:sp>
          <p:nvSpPr>
            <p:cNvPr id="409" name="Google Shape;409;p37"/>
            <p:cNvSpPr/>
            <p:nvPr/>
          </p:nvSpPr>
          <p:spPr>
            <a:xfrm>
              <a:off x="0" y="2787112"/>
              <a:ext cx="5918184" cy="479700"/>
            </a:xfrm>
            <a:prstGeom prst="roundRect">
              <a:avLst>
                <a:gd fmla="val 16667" name="adj"/>
              </a:avLst>
            </a:prstGeom>
            <a:solidFill>
              <a:srgbClr val="49BF6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7"/>
            <p:cNvSpPr txBox="1"/>
            <p:nvPr/>
          </p:nvSpPr>
          <p:spPr>
            <a:xfrm>
              <a:off x="23417" y="28105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Ditt sparande kortsiktigt och långsiktigt</a:t>
              </a:r>
              <a:endParaRPr/>
            </a:p>
          </p:txBody>
        </p:sp>
        <p:sp>
          <p:nvSpPr>
            <p:cNvPr id="411" name="Google Shape;411;p37"/>
            <p:cNvSpPr/>
            <p:nvPr/>
          </p:nvSpPr>
          <p:spPr>
            <a:xfrm>
              <a:off x="0" y="3324412"/>
              <a:ext cx="5918184" cy="479700"/>
            </a:xfrm>
            <a:prstGeom prst="roundRect">
              <a:avLst>
                <a:gd fmla="val 16667" name="adj"/>
              </a:avLst>
            </a:prstGeom>
            <a:solidFill>
              <a:srgbClr val="46BA4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txBox="1"/>
            <p:nvPr/>
          </p:nvSpPr>
          <p:spPr>
            <a:xfrm>
              <a:off x="23417" y="33478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Pensionsanalys</a:t>
              </a:r>
              <a:endParaRPr/>
            </a:p>
          </p:txBody>
        </p:sp>
        <p:sp>
          <p:nvSpPr>
            <p:cNvPr id="413" name="Google Shape;413;p37"/>
            <p:cNvSpPr/>
            <p:nvPr/>
          </p:nvSpPr>
          <p:spPr>
            <a:xfrm>
              <a:off x="0" y="3861712"/>
              <a:ext cx="5918184" cy="479700"/>
            </a:xfrm>
            <a:prstGeom prst="roundRect">
              <a:avLst>
                <a:gd fmla="val 16667" name="adj"/>
              </a:avLst>
            </a:prstGeom>
            <a:solidFill>
              <a:srgbClr val="58B3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7"/>
            <p:cNvSpPr txBox="1"/>
            <p:nvPr/>
          </p:nvSpPr>
          <p:spPr>
            <a:xfrm>
              <a:off x="23417" y="38851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Kostnadsfri digital rådgivning på distans</a:t>
              </a:r>
              <a:endParaRPr/>
            </a:p>
          </p:txBody>
        </p:sp>
        <p:sp>
          <p:nvSpPr>
            <p:cNvPr id="415" name="Google Shape;415;p37"/>
            <p:cNvSpPr/>
            <p:nvPr/>
          </p:nvSpPr>
          <p:spPr>
            <a:xfrm>
              <a:off x="0" y="4399012"/>
              <a:ext cx="5918184" cy="4797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txBox="1"/>
            <p:nvPr/>
          </p:nvSpPr>
          <p:spPr>
            <a:xfrm>
              <a:off x="23417" y="4422429"/>
              <a:ext cx="5871350"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Hitta oanmälda skador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8"/>
          <p:cNvSpPr txBox="1"/>
          <p:nvPr>
            <p:ph idx="1" type="body"/>
          </p:nvPr>
        </p:nvSpPr>
        <p:spPr>
          <a:xfrm>
            <a:off x="1955800" y="404665"/>
            <a:ext cx="8280400" cy="56532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sv-SE"/>
              <a:t>Löneväxling, då bör bruttolön överstiga 599 601 kr/år  ( 2023 )  49 966 kr/mån annars påverkar det den allmänna pensionen.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sv-SE"/>
              <a:t>Företaget skjuter till 5.76% på summan. Ex. 1000 kr + 58 kr = 1058 kr.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sv-SE"/>
              <a:t>Löneväxlingen hanteras som en tjänstepension av Skandia.</a:t>
            </a:r>
            <a:endParaRPr/>
          </a:p>
        </p:txBody>
      </p:sp>
      <p:sp>
        <p:nvSpPr>
          <p:cNvPr id="422" name="Google Shape;42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9"/>
          <p:cNvSpPr txBox="1"/>
          <p:nvPr>
            <p:ph type="title"/>
          </p:nvPr>
        </p:nvSpPr>
        <p:spPr>
          <a:xfrm>
            <a:off x="838200" y="481913"/>
            <a:ext cx="10270524" cy="494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t/>
            </a:r>
            <a:endParaRPr/>
          </a:p>
        </p:txBody>
      </p:sp>
      <p:sp>
        <p:nvSpPr>
          <p:cNvPr id="428" name="Google Shape;428;p39"/>
          <p:cNvSpPr txBox="1"/>
          <p:nvPr>
            <p:ph idx="1" type="body"/>
          </p:nvPr>
        </p:nvSpPr>
        <p:spPr>
          <a:xfrm>
            <a:off x="729049" y="902043"/>
            <a:ext cx="10624751" cy="63760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sp>
        <p:nvSpPr>
          <p:cNvPr id="429" name="Google Shape;429;p39"/>
          <p:cNvSpPr txBox="1"/>
          <p:nvPr/>
        </p:nvSpPr>
        <p:spPr>
          <a:xfrm>
            <a:off x="1791731" y="1297459"/>
            <a:ext cx="8592324" cy="55399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400">
                <a:solidFill>
                  <a:schemeClr val="dk1"/>
                </a:solidFill>
                <a:latin typeface="Calibri"/>
                <a:ea typeface="Calibri"/>
                <a:cs typeface="Calibri"/>
                <a:sym typeface="Calibri"/>
              </a:rPr>
              <a:t>Taket för den allmänna pensionen 557 250 kr/år   46 437 /mån </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Gränsen för 30 % avsättningen på tjänstepensionen är 557 250 kr alla pengar under det är det 4.5%     </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Brytpunkt statlig skatt är 613 900 kr/år   51 158 kr/mån)</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Pris bas belopp ( Pbb ) 2022 52 500 kr.</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0"/>
          <p:cNvSpPr txBox="1"/>
          <p:nvPr>
            <p:ph type="title"/>
          </p:nvPr>
        </p:nvSpPr>
        <p:spPr>
          <a:xfrm>
            <a:off x="838200" y="365126"/>
            <a:ext cx="10515600" cy="315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t/>
            </a:r>
            <a:endParaRPr/>
          </a:p>
        </p:txBody>
      </p:sp>
      <p:sp>
        <p:nvSpPr>
          <p:cNvPr id="435" name="Google Shape;435;p40"/>
          <p:cNvSpPr txBox="1"/>
          <p:nvPr>
            <p:ph idx="1" type="body"/>
          </p:nvPr>
        </p:nvSpPr>
        <p:spPr>
          <a:xfrm>
            <a:off x="838200" y="1198605"/>
            <a:ext cx="10515600" cy="49783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sp>
        <p:nvSpPr>
          <p:cNvPr id="436" name="Google Shape;436;p40"/>
          <p:cNvSpPr txBox="1"/>
          <p:nvPr/>
        </p:nvSpPr>
        <p:spPr>
          <a:xfrm>
            <a:off x="2520778" y="1533465"/>
            <a:ext cx="6964723" cy="6063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2400">
                <a:solidFill>
                  <a:schemeClr val="dk1"/>
                </a:solidFill>
                <a:latin typeface="Calibri"/>
                <a:ea typeface="Calibri"/>
                <a:cs typeface="Calibri"/>
                <a:sym typeface="Calibri"/>
              </a:rPr>
              <a:t>ATK nyanställd inget 3 val de 5 första åren till pension.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Tjänstepension från 22 år.</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Avsättning till tjänstepension månadsvis 2023 ej som nu årsvis.  </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För närvarande oklart när, för forassystem måste bytas ut.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Livförsäkring via flisstacken (länsförsäkringar prisvärd) </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10 ppb 525 000 kr kr  kostar   46 kr/mån.</a:t>
            </a:r>
            <a:endParaRPr/>
          </a:p>
          <a:p>
            <a:pPr indent="0" lvl="0" marL="0" marR="0" rtl="0" algn="l">
              <a:spcBef>
                <a:spcPts val="0"/>
              </a:spcBef>
              <a:spcAft>
                <a:spcPts val="0"/>
              </a:spcAft>
              <a:buNone/>
            </a:pPr>
            <a:r>
              <a:rPr lang="sv-SE"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42" name="Google Shape;442;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1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0" name="Google Shape;160;p17"/>
          <p:cNvGrpSpPr/>
          <p:nvPr/>
        </p:nvGrpSpPr>
        <p:grpSpPr>
          <a:xfrm rot="5400000">
            <a:off x="7956356" y="1890469"/>
            <a:ext cx="5860051" cy="2079143"/>
            <a:chOff x="6081624" y="1998368"/>
            <a:chExt cx="5613457" cy="782175"/>
          </a:xfrm>
        </p:grpSpPr>
        <p:sp>
          <p:nvSpPr>
            <p:cNvPr id="161" name="Google Shape;161;p17"/>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7"/>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3" name="Google Shape;163;p17"/>
          <p:cNvSpPr/>
          <p:nvPr/>
        </p:nvSpPr>
        <p:spPr>
          <a:xfrm>
            <a:off x="579528" y="466344"/>
            <a:ext cx="11111729" cy="591782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4" name="Google Shape;164;p17"/>
          <p:cNvPicPr preferRelativeResize="0"/>
          <p:nvPr/>
        </p:nvPicPr>
        <p:blipFill rotWithShape="1">
          <a:blip r:embed="rId3">
            <a:alphaModFix/>
          </a:blip>
          <a:srcRect b="7359" l="0" r="0" t="0"/>
          <a:stretch/>
        </p:blipFill>
        <p:spPr>
          <a:xfrm>
            <a:off x="838200" y="708998"/>
            <a:ext cx="10628376" cy="5440003"/>
          </a:xfrm>
          <a:prstGeom prst="rect">
            <a:avLst/>
          </a:prstGeom>
          <a:noFill/>
          <a:ln>
            <a:noFill/>
          </a:ln>
        </p:spPr>
      </p:pic>
      <p:sp>
        <p:nvSpPr>
          <p:cNvPr id="165" name="Google Shape;165;p17"/>
          <p:cNvSpPr txBox="1"/>
          <p:nvPr/>
        </p:nvSpPr>
        <p:spPr>
          <a:xfrm>
            <a:off x="725424" y="1558456"/>
            <a:ext cx="31627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Här på Avtalat.se finns mycket bra information och förklaringar av föregående bild, välj arbetare för mer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8"/>
          <p:cNvPicPr preferRelativeResize="0"/>
          <p:nvPr/>
        </p:nvPicPr>
        <p:blipFill rotWithShape="1">
          <a:blip r:embed="rId3">
            <a:alphaModFix/>
          </a:blip>
          <a:srcRect b="0" l="0" r="0" t="0"/>
          <a:stretch/>
        </p:blipFill>
        <p:spPr>
          <a:xfrm>
            <a:off x="1609133" y="392182"/>
            <a:ext cx="8075612" cy="6097085"/>
          </a:xfrm>
          <a:prstGeom prst="rect">
            <a:avLst/>
          </a:prstGeom>
          <a:noFill/>
          <a:ln>
            <a:noFill/>
          </a:ln>
        </p:spPr>
      </p:pic>
      <p:sp>
        <p:nvSpPr>
          <p:cNvPr id="171" name="Google Shape;171;p18"/>
          <p:cNvSpPr txBox="1"/>
          <p:nvPr/>
        </p:nvSpPr>
        <p:spPr>
          <a:xfrm>
            <a:off x="3791744" y="4077072"/>
            <a:ext cx="13381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v-SE" sz="1800">
                <a:solidFill>
                  <a:srgbClr val="002060"/>
                </a:solidFill>
                <a:latin typeface="Calibri"/>
                <a:ea typeface="Calibri"/>
                <a:cs typeface="Calibri"/>
                <a:sym typeface="Calibri"/>
              </a:rPr>
              <a:t>Avtalat.se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 name="Google Shape;177;p19"/>
          <p:cNvGrpSpPr/>
          <p:nvPr/>
        </p:nvGrpSpPr>
        <p:grpSpPr>
          <a:xfrm rot="5400000">
            <a:off x="7956356" y="1890469"/>
            <a:ext cx="5860051" cy="2079143"/>
            <a:chOff x="6081624" y="1998368"/>
            <a:chExt cx="5613457" cy="782175"/>
          </a:xfrm>
        </p:grpSpPr>
        <p:sp>
          <p:nvSpPr>
            <p:cNvPr id="178" name="Google Shape;178;p19"/>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9"/>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0" name="Google Shape;180;p19"/>
          <p:cNvSpPr/>
          <p:nvPr/>
        </p:nvSpPr>
        <p:spPr>
          <a:xfrm>
            <a:off x="579528" y="466344"/>
            <a:ext cx="11111729" cy="591782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 name="Google Shape;181;p19"/>
          <p:cNvPicPr preferRelativeResize="0"/>
          <p:nvPr/>
        </p:nvPicPr>
        <p:blipFill rotWithShape="1">
          <a:blip r:embed="rId3">
            <a:alphaModFix/>
          </a:blip>
          <a:srcRect b="6814" l="0" r="0" t="25838"/>
          <a:stretch/>
        </p:blipFill>
        <p:spPr>
          <a:xfrm>
            <a:off x="838200" y="704765"/>
            <a:ext cx="10628376" cy="54400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idx="4294967295" type="title"/>
          </p:nvPr>
        </p:nvSpPr>
        <p:spPr>
          <a:xfrm>
            <a:off x="2362200" y="304800"/>
            <a:ext cx="80010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6600"/>
              </a:buClr>
              <a:buSzPts val="4000"/>
              <a:buFont typeface="Calibri"/>
              <a:buNone/>
            </a:pPr>
            <a:r>
              <a:rPr lang="sv-SE" sz="4000">
                <a:solidFill>
                  <a:srgbClr val="FF6600"/>
                </a:solidFill>
                <a:latin typeface="Calibri"/>
                <a:ea typeface="Calibri"/>
                <a:cs typeface="Calibri"/>
                <a:sym typeface="Calibri"/>
              </a:rPr>
              <a:t>Din Allmänna pension 18,5%</a:t>
            </a:r>
            <a:endParaRPr/>
          </a:p>
        </p:txBody>
      </p:sp>
      <p:sp>
        <p:nvSpPr>
          <p:cNvPr id="187" name="Google Shape;187;p20"/>
          <p:cNvSpPr/>
          <p:nvPr/>
        </p:nvSpPr>
        <p:spPr>
          <a:xfrm flipH="1" rot="5400000">
            <a:off x="2133600" y="2209800"/>
            <a:ext cx="3505200" cy="3200400"/>
          </a:xfrm>
          <a:prstGeom prst="flowChartDocumen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txBox="1"/>
          <p:nvPr/>
        </p:nvSpPr>
        <p:spPr>
          <a:xfrm flipH="1">
            <a:off x="2919857" y="2057400"/>
            <a:ext cx="2566543" cy="3505200"/>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sv-SE" sz="3200">
                <a:solidFill>
                  <a:srgbClr val="000000"/>
                </a:solidFill>
                <a:latin typeface="Calibri"/>
                <a:ea typeface="Calibri"/>
                <a:cs typeface="Calibri"/>
                <a:sym typeface="Calibri"/>
              </a:rPr>
              <a:t>Din lön</a:t>
            </a:r>
            <a:endParaRPr/>
          </a:p>
          <a:p>
            <a:pPr indent="0" lvl="0" marL="0" marR="0" rtl="0" algn="ctr">
              <a:spcBef>
                <a:spcPts val="0"/>
              </a:spcBef>
              <a:spcAft>
                <a:spcPts val="0"/>
              </a:spcAft>
              <a:buNone/>
            </a:pPr>
            <a:r>
              <a:rPr lang="sv-SE" sz="2000">
                <a:solidFill>
                  <a:srgbClr val="000000"/>
                </a:solidFill>
                <a:latin typeface="Calibri"/>
                <a:ea typeface="Calibri"/>
                <a:cs typeface="Calibri"/>
                <a:sym typeface="Calibri"/>
              </a:rPr>
              <a:t>pensionsgrundande</a:t>
            </a:r>
            <a:endParaRPr/>
          </a:p>
        </p:txBody>
      </p:sp>
      <p:sp>
        <p:nvSpPr>
          <p:cNvPr id="189" name="Google Shape;189;p20"/>
          <p:cNvSpPr/>
          <p:nvPr/>
        </p:nvSpPr>
        <p:spPr>
          <a:xfrm>
            <a:off x="5486400" y="3733800"/>
            <a:ext cx="3581400" cy="1828800"/>
          </a:xfrm>
          <a:prstGeom prst="rect">
            <a:avLst/>
          </a:prstGeom>
          <a:solidFill>
            <a:srgbClr val="FFC000"/>
          </a:solidFill>
          <a:ln>
            <a:noFill/>
          </a:ln>
          <a:effectLst>
            <a:outerShdw blurRad="57150" rotWithShape="0" algn="ctr" dir="5400000" dist="19050">
              <a:srgbClr val="000000">
                <a:alpha val="62745"/>
              </a:srgbClr>
            </a:outerShdw>
          </a:effectLst>
        </p:spPr>
        <p:txBody>
          <a:bodyPr anchorCtr="0" anchor="ctr" bIns="46800" lIns="90000" spcFirstLastPara="1" rIns="90000" wrap="square" tIns="46800">
            <a:noAutofit/>
          </a:bodyPr>
          <a:lstStyle/>
          <a:p>
            <a:pPr indent="0" lvl="0" marL="0" marR="0" rtl="0" algn="ctr">
              <a:spcBef>
                <a:spcPts val="0"/>
              </a:spcBef>
              <a:spcAft>
                <a:spcPts val="0"/>
              </a:spcAft>
              <a:buNone/>
            </a:pPr>
            <a:r>
              <a:rPr lang="sv-SE" sz="2400">
                <a:solidFill>
                  <a:srgbClr val="000000"/>
                </a:solidFill>
                <a:latin typeface="Calibri"/>
                <a:ea typeface="Calibri"/>
                <a:cs typeface="Calibri"/>
                <a:sym typeface="Calibri"/>
              </a:rPr>
              <a:t>Allmän pension</a:t>
            </a:r>
            <a:endParaRPr/>
          </a:p>
          <a:p>
            <a:pPr indent="0" lvl="0" marL="0" marR="0" rtl="0" algn="ctr">
              <a:spcBef>
                <a:spcPts val="0"/>
              </a:spcBef>
              <a:spcAft>
                <a:spcPts val="0"/>
              </a:spcAft>
              <a:buNone/>
            </a:pPr>
            <a:r>
              <a:rPr lang="sv-SE" sz="2400">
                <a:solidFill>
                  <a:srgbClr val="EAEAEA"/>
                </a:solidFill>
                <a:latin typeface="Calibri"/>
                <a:ea typeface="Calibri"/>
                <a:cs typeface="Calibri"/>
                <a:sym typeface="Calibri"/>
              </a:rPr>
              <a:t>Inkomstpension 16%</a:t>
            </a:r>
            <a:endParaRPr/>
          </a:p>
          <a:p>
            <a:pPr indent="0" lvl="0" marL="0" marR="0" rtl="0" algn="ctr">
              <a:spcBef>
                <a:spcPts val="0"/>
              </a:spcBef>
              <a:spcAft>
                <a:spcPts val="0"/>
              </a:spcAft>
              <a:buNone/>
            </a:pPr>
            <a:r>
              <a:t/>
            </a:r>
            <a:endParaRPr sz="2400">
              <a:solidFill>
                <a:srgbClr val="EAEAEA"/>
              </a:solidFill>
              <a:latin typeface="Calibri"/>
              <a:ea typeface="Calibri"/>
              <a:cs typeface="Calibri"/>
              <a:sym typeface="Calibri"/>
            </a:endParaRPr>
          </a:p>
          <a:p>
            <a:pPr indent="0" lvl="0" marL="0" marR="0" rtl="0" algn="ctr">
              <a:spcBef>
                <a:spcPts val="0"/>
              </a:spcBef>
              <a:spcAft>
                <a:spcPts val="0"/>
              </a:spcAft>
              <a:buNone/>
            </a:pPr>
            <a:r>
              <a:rPr lang="sv-SE" sz="2400">
                <a:solidFill>
                  <a:srgbClr val="EAEAEA"/>
                </a:solidFill>
                <a:latin typeface="Calibri"/>
                <a:ea typeface="Calibri"/>
                <a:cs typeface="Calibri"/>
                <a:sym typeface="Calibri"/>
              </a:rPr>
              <a:t>Premiepension 2.5%</a:t>
            </a:r>
            <a:endParaRPr/>
          </a:p>
          <a:p>
            <a:pPr indent="0" lvl="0" marL="0" marR="0" rtl="0" algn="ctr">
              <a:spcBef>
                <a:spcPts val="0"/>
              </a:spcBef>
              <a:spcAft>
                <a:spcPts val="0"/>
              </a:spcAft>
              <a:buNone/>
            </a:pPr>
            <a:r>
              <a:t/>
            </a:r>
            <a:endParaRPr sz="2400">
              <a:solidFill>
                <a:srgbClr val="EAEAEA"/>
              </a:solidFill>
              <a:latin typeface="Calibri"/>
              <a:ea typeface="Calibri"/>
              <a:cs typeface="Calibri"/>
              <a:sym typeface="Calibri"/>
            </a:endParaRPr>
          </a:p>
        </p:txBody>
      </p:sp>
      <p:sp>
        <p:nvSpPr>
          <p:cNvPr id="190" name="Google Shape;190;p20"/>
          <p:cNvSpPr/>
          <p:nvPr/>
        </p:nvSpPr>
        <p:spPr>
          <a:xfrm>
            <a:off x="5486400" y="3200400"/>
            <a:ext cx="3581400" cy="533400"/>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6800" lIns="90000" spcFirstLastPara="1" rIns="90000" wrap="square" tIns="46800">
            <a:noAutofit/>
          </a:bodyPr>
          <a:lstStyle/>
          <a:p>
            <a:pPr indent="0" lvl="0" marL="0" marR="0" rtl="0" algn="ctr">
              <a:spcBef>
                <a:spcPts val="0"/>
              </a:spcBef>
              <a:spcAft>
                <a:spcPts val="0"/>
              </a:spcAft>
              <a:buNone/>
            </a:pPr>
            <a:r>
              <a:rPr lang="sv-SE" sz="2400">
                <a:solidFill>
                  <a:srgbClr val="000000"/>
                </a:solidFill>
                <a:latin typeface="Calibri"/>
                <a:ea typeface="Calibri"/>
                <a:cs typeface="Calibri"/>
                <a:sym typeface="Calibri"/>
              </a:rPr>
              <a:t>Avtalspension</a:t>
            </a:r>
            <a:endParaRPr/>
          </a:p>
        </p:txBody>
      </p:sp>
      <p:sp>
        <p:nvSpPr>
          <p:cNvPr id="191" name="Google Shape;191;p20"/>
          <p:cNvSpPr txBox="1"/>
          <p:nvPr/>
        </p:nvSpPr>
        <p:spPr>
          <a:xfrm>
            <a:off x="9239250" y="3214688"/>
            <a:ext cx="908050" cy="1325562"/>
          </a:xfrm>
          <a:prstGeom prst="rect">
            <a:avLst/>
          </a:prstGeom>
          <a:noFill/>
          <a:ln>
            <a:noFill/>
          </a:ln>
        </p:spPr>
        <p:txBody>
          <a:bodyPr anchorCtr="0" anchor="t" bIns="46800" lIns="90000" spcFirstLastPara="1" rIns="90000" wrap="square" tIns="46800">
            <a:spAutoFit/>
          </a:bodyPr>
          <a:lstStyle/>
          <a:p>
            <a:pPr indent="0" lvl="0" marL="0" marR="0" rtl="0" algn="l">
              <a:spcBef>
                <a:spcPts val="0"/>
              </a:spcBef>
              <a:spcAft>
                <a:spcPts val="0"/>
              </a:spcAft>
              <a:buClr>
                <a:srgbClr val="000000"/>
              </a:buClr>
              <a:buSzPts val="2000"/>
              <a:buFont typeface="Helvetica Neue"/>
              <a:buNone/>
            </a:pPr>
            <a:r>
              <a:rPr lang="sv-SE" sz="2000">
                <a:solidFill>
                  <a:srgbClr val="000000"/>
                </a:solidFill>
                <a:latin typeface="Helvetica Neue"/>
                <a:ea typeface="Helvetica Neue"/>
                <a:cs typeface="Helvetica Neue"/>
                <a:sym typeface="Helvetica Neue"/>
              </a:rPr>
              <a:t> </a:t>
            </a:r>
            <a:endParaRPr/>
          </a:p>
          <a:p>
            <a:pPr indent="0" lvl="0" marL="0" marR="0" rtl="0" algn="l">
              <a:spcBef>
                <a:spcPts val="0"/>
              </a:spcBef>
              <a:spcAft>
                <a:spcPts val="0"/>
              </a:spcAft>
              <a:buClr>
                <a:schemeClr val="dk1"/>
              </a:buClr>
              <a:buSzPts val="2000"/>
              <a:buFont typeface="Helvetica Neue"/>
              <a:buNone/>
            </a:pPr>
            <a:r>
              <a:t/>
            </a:r>
            <a:endParaRPr sz="2000">
              <a:solidFill>
                <a:srgbClr val="000000"/>
              </a:solidFill>
              <a:latin typeface="Helvetica Neue"/>
              <a:ea typeface="Helvetica Neue"/>
              <a:cs typeface="Helvetica Neue"/>
              <a:sym typeface="Helvetica Neue"/>
            </a:endParaRPr>
          </a:p>
          <a:p>
            <a:pPr indent="0" lvl="0" marL="0" marR="0" rtl="0" algn="l">
              <a:spcBef>
                <a:spcPts val="0"/>
              </a:spcBef>
              <a:spcAft>
                <a:spcPts val="0"/>
              </a:spcAft>
              <a:buClr>
                <a:schemeClr val="dk1"/>
              </a:buClr>
              <a:buSzPts val="2000"/>
              <a:buFont typeface="Helvetica Neue"/>
              <a:buNone/>
            </a:pPr>
            <a:r>
              <a:t/>
            </a:r>
            <a:endParaRPr sz="2000">
              <a:solidFill>
                <a:srgbClr val="000000"/>
              </a:solidFill>
              <a:latin typeface="Helvetica Neue"/>
              <a:ea typeface="Helvetica Neue"/>
              <a:cs typeface="Helvetica Neue"/>
              <a:sym typeface="Helvetica Neue"/>
            </a:endParaRPr>
          </a:p>
          <a:p>
            <a:pPr indent="0" lvl="0" marL="0" marR="0" rtl="0" algn="l">
              <a:spcBef>
                <a:spcPts val="0"/>
              </a:spcBef>
              <a:spcAft>
                <a:spcPts val="0"/>
              </a:spcAft>
              <a:buClr>
                <a:srgbClr val="000000"/>
              </a:buClr>
              <a:buSzPts val="2000"/>
              <a:buFont typeface="Helvetica Neue"/>
              <a:buNone/>
            </a:pPr>
            <a:r>
              <a:rPr lang="sv-SE" sz="2000">
                <a:solidFill>
                  <a:srgbClr val="000000"/>
                </a:solidFill>
                <a:latin typeface="Helvetica Neue"/>
                <a:ea typeface="Helvetica Neue"/>
                <a:cs typeface="Helvetica Neue"/>
                <a:sym typeface="Helvetica Neue"/>
              </a:rPr>
              <a:t>18,5%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1955802" y="332657"/>
            <a:ext cx="8280400" cy="15120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lang="sv-SE" sz="2800">
                <a:latin typeface="Times New Roman"/>
                <a:ea typeface="Times New Roman"/>
                <a:cs typeface="Times New Roman"/>
                <a:sym typeface="Times New Roman"/>
              </a:rPr>
              <a:t>Pensionen för framtidens pensionärer, det syns tydligt ju yngre man är desto mindre av slutlön får man i pension</a:t>
            </a:r>
            <a:endParaRPr/>
          </a:p>
        </p:txBody>
      </p:sp>
      <p:sp>
        <p:nvSpPr>
          <p:cNvPr id="198" name="Google Shape;198;p21"/>
          <p:cNvSpPr txBox="1"/>
          <p:nvPr>
            <p:ph idx="4294967295" type="ftr"/>
          </p:nvPr>
        </p:nvSpPr>
        <p:spPr>
          <a:xfrm>
            <a:off x="2423592" y="6348681"/>
            <a:ext cx="5328000" cy="2458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99" name="Google Shape;199;p21"/>
          <p:cNvSpPr txBox="1"/>
          <p:nvPr>
            <p:ph idx="4294967295" type="sldNum"/>
          </p:nvPr>
        </p:nvSpPr>
        <p:spPr>
          <a:xfrm>
            <a:off x="1955800" y="6348688"/>
            <a:ext cx="396000" cy="24170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graphicFrame>
        <p:nvGraphicFramePr>
          <p:cNvPr id="200" name="Google Shape;200;p21"/>
          <p:cNvGraphicFramePr/>
          <p:nvPr/>
        </p:nvGraphicFramePr>
        <p:xfrm>
          <a:off x="2550016" y="1623060"/>
          <a:ext cx="3000000" cy="3000000"/>
        </p:xfrm>
        <a:graphic>
          <a:graphicData uri="http://schemas.openxmlformats.org/drawingml/2006/table">
            <a:tbl>
              <a:tblPr bandRow="1" firstRow="1">
                <a:noFill/>
                <a:tableStyleId>{B4C92FC4-C2E7-4CF6-AB7A-FEB26FBBB5C4}</a:tableStyleId>
              </a:tblPr>
              <a:tblGrid>
                <a:gridCol w="1247250"/>
                <a:gridCol w="1948250"/>
                <a:gridCol w="1948250"/>
                <a:gridCol w="1948250"/>
              </a:tblGrid>
              <a:tr h="395900">
                <a:tc rowSpan="2">
                  <a:txBody>
                    <a:bodyPr/>
                    <a:lstStyle/>
                    <a:p>
                      <a:pPr indent="0" lvl="0" marL="0" marR="0" rtl="0" algn="just">
                        <a:spcBef>
                          <a:spcPts val="0"/>
                        </a:spcBef>
                        <a:spcAft>
                          <a:spcPts val="0"/>
                        </a:spcAft>
                        <a:buNone/>
                      </a:pPr>
                      <a:r>
                        <a:rPr lang="sv-SE" sz="1800" u="none" cap="none" strike="noStrike">
                          <a:solidFill>
                            <a:srgbClr val="000000"/>
                          </a:solidFill>
                        </a:rPr>
                        <a:t>Årskull</a:t>
                      </a:r>
                      <a:endParaRPr sz="2100" u="none" cap="none" strike="noStrike">
                        <a:solidFill>
                          <a:srgbClr val="000000"/>
                        </a:solidFill>
                      </a:endParaRPr>
                    </a:p>
                    <a:p>
                      <a:pPr indent="0" lvl="0" marL="0" marR="0" rtl="0" algn="l">
                        <a:spcBef>
                          <a:spcPts val="0"/>
                        </a:spcBef>
                        <a:spcAft>
                          <a:spcPts val="0"/>
                        </a:spcAft>
                        <a:buNone/>
                      </a:pPr>
                      <a:r>
                        <a:rPr lang="sv-SE" sz="1000" u="none" cap="none" strike="noStrike">
                          <a:solidFill>
                            <a:srgbClr val="000000"/>
                          </a:solidFill>
                        </a:rPr>
                        <a:t>  är</a:t>
                      </a:r>
                      <a:endParaRPr sz="1100" u="none" cap="none" strike="noStrike">
                        <a:solidFill>
                          <a:srgbClr val="000000"/>
                        </a:solidFill>
                        <a:latin typeface="Times New Roman"/>
                        <a:ea typeface="Times New Roman"/>
                        <a:cs typeface="Times New Roman"/>
                        <a:sym typeface="Times New Roman"/>
                      </a:endParaRPr>
                    </a:p>
                  </a:txBody>
                  <a:tcPr marT="0" marB="0" marR="61400" marL="61400"/>
                </a:tc>
                <a:tc gridSpan="3">
                  <a:txBody>
                    <a:bodyPr/>
                    <a:lstStyle/>
                    <a:p>
                      <a:pPr indent="0" lvl="0" marL="0" marR="0" rtl="0" algn="l">
                        <a:spcBef>
                          <a:spcPts val="0"/>
                        </a:spcBef>
                        <a:spcAft>
                          <a:spcPts val="0"/>
                        </a:spcAft>
                        <a:buNone/>
                      </a:pPr>
                      <a:r>
                        <a:rPr b="1" lang="sv-SE" sz="2000" u="none" cap="none" strike="noStrike">
                          <a:solidFill>
                            <a:srgbClr val="000000"/>
                          </a:solidFill>
                        </a:rPr>
                        <a:t>Allmän pension som andel av slutlön vid</a:t>
                      </a:r>
                      <a:endParaRPr b="1" sz="2000" u="none" cap="none" strike="noStrike">
                        <a:solidFill>
                          <a:srgbClr val="000000"/>
                        </a:solidFill>
                        <a:latin typeface="Times New Roman"/>
                        <a:ea typeface="Times New Roman"/>
                        <a:cs typeface="Times New Roman"/>
                        <a:sym typeface="Times New Roman"/>
                      </a:endParaRPr>
                    </a:p>
                  </a:txBody>
                  <a:tcPr marT="0" marB="0" marR="61400" marL="61400"/>
                </a:tc>
                <a:tc hMerge="1"/>
                <a:tc hMerge="1"/>
              </a:tr>
              <a:tr h="393800">
                <a:tc vMerge="1"/>
                <a:tc>
                  <a:txBody>
                    <a:bodyPr/>
                    <a:lstStyle/>
                    <a:p>
                      <a:pPr indent="0" lvl="0" marL="0" marR="0" rtl="0" algn="ctr">
                        <a:spcBef>
                          <a:spcPts val="0"/>
                        </a:spcBef>
                        <a:spcAft>
                          <a:spcPts val="0"/>
                        </a:spcAft>
                        <a:buNone/>
                      </a:pPr>
                      <a:r>
                        <a:rPr b="1" lang="sv-SE" sz="2100" u="none" cap="none" strike="noStrike">
                          <a:solidFill>
                            <a:srgbClr val="000000"/>
                          </a:solidFill>
                        </a:rPr>
                        <a:t>65 år</a:t>
                      </a:r>
                      <a:endParaRPr b="1"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b="1" lang="sv-SE" sz="2100" u="none" cap="none" strike="noStrike">
                          <a:solidFill>
                            <a:srgbClr val="000000"/>
                          </a:solidFill>
                        </a:rPr>
                        <a:t>67 år</a:t>
                      </a:r>
                      <a:endParaRPr b="1"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b="1" lang="sv-SE" sz="2100" u="none" cap="none" strike="noStrike">
                          <a:solidFill>
                            <a:srgbClr val="000000"/>
                          </a:solidFill>
                        </a:rPr>
                        <a:t>69 år</a:t>
                      </a:r>
                      <a:endParaRPr b="1"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1950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61%</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75%</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1955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49%</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59%</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73%</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1960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48%</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58%</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71%</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1965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47%</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57%</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70%</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1970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46%</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56%</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68%</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1975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44%</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67%</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1980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43%</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53%</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65%</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1985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42%</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53%</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64%</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1990</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41%</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52%</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63%</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r h="393800">
                <a:tc>
                  <a:txBody>
                    <a:bodyPr/>
                    <a:lstStyle/>
                    <a:p>
                      <a:pPr indent="0" lvl="0" marL="0" marR="0" rtl="0" algn="ctr">
                        <a:spcBef>
                          <a:spcPts val="0"/>
                        </a:spcBef>
                        <a:spcAft>
                          <a:spcPts val="0"/>
                        </a:spcAft>
                        <a:buNone/>
                      </a:pPr>
                      <a:r>
                        <a:rPr lang="sv-SE" sz="2100" u="none" cap="none" strike="noStrike">
                          <a:solidFill>
                            <a:srgbClr val="000000"/>
                          </a:solidFill>
                        </a:rPr>
                        <a:t>1995</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41%</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51%</a:t>
                      </a:r>
                      <a:endParaRPr sz="2500" u="none" cap="none" strike="noStrike">
                        <a:solidFill>
                          <a:srgbClr val="000000"/>
                        </a:solidFill>
                        <a:latin typeface="Times New Roman"/>
                        <a:ea typeface="Times New Roman"/>
                        <a:cs typeface="Times New Roman"/>
                        <a:sym typeface="Times New Roman"/>
                      </a:endParaRPr>
                    </a:p>
                  </a:txBody>
                  <a:tcPr marT="0" marB="0" marR="61400" marL="61400"/>
                </a:tc>
                <a:tc>
                  <a:txBody>
                    <a:bodyPr/>
                    <a:lstStyle/>
                    <a:p>
                      <a:pPr indent="0" lvl="0" marL="0" marR="0" rtl="0" algn="ctr">
                        <a:spcBef>
                          <a:spcPts val="0"/>
                        </a:spcBef>
                        <a:spcAft>
                          <a:spcPts val="0"/>
                        </a:spcAft>
                        <a:buNone/>
                      </a:pPr>
                      <a:r>
                        <a:rPr lang="sv-SE" sz="2100" u="none" cap="none" strike="noStrike">
                          <a:solidFill>
                            <a:srgbClr val="000000"/>
                          </a:solidFill>
                        </a:rPr>
                        <a:t>62%</a:t>
                      </a:r>
                      <a:endParaRPr sz="2500" u="none" cap="none" strike="noStrike">
                        <a:solidFill>
                          <a:srgbClr val="000000"/>
                        </a:solidFill>
                        <a:latin typeface="Times New Roman"/>
                        <a:ea typeface="Times New Roman"/>
                        <a:cs typeface="Times New Roman"/>
                        <a:sym typeface="Times New Roman"/>
                      </a:endParaRPr>
                    </a:p>
                  </a:txBody>
                  <a:tcPr marT="0" marB="0" marR="61400" marL="61400"/>
                </a:tc>
              </a:tr>
            </a:tbl>
          </a:graphicData>
        </a:graphic>
      </p:graphicFrame>
      <p:pic>
        <p:nvPicPr>
          <p:cNvPr descr="En bild som visar text, möbler&#10;&#10;Automatiskt genererad beskrivning" id="201" name="Google Shape;201;p21"/>
          <p:cNvPicPr preferRelativeResize="0"/>
          <p:nvPr/>
        </p:nvPicPr>
        <p:blipFill rotWithShape="1">
          <a:blip r:embed="rId3">
            <a:alphaModFix/>
          </a:blip>
          <a:srcRect b="0" l="0" r="0" t="0"/>
          <a:stretch/>
        </p:blipFill>
        <p:spPr>
          <a:xfrm>
            <a:off x="462688" y="207871"/>
            <a:ext cx="1107351" cy="1107351"/>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1955802" y="332658"/>
            <a:ext cx="9451338" cy="5760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lang="sv-SE" sz="2800">
                <a:latin typeface="Times New Roman"/>
                <a:ea typeface="Times New Roman"/>
                <a:cs typeface="Times New Roman"/>
                <a:sym typeface="Times New Roman"/>
              </a:rPr>
              <a:t>Premiepensionen   AP7Såfa - ”Ickevalsalternativet ”</a:t>
            </a:r>
            <a:endParaRPr/>
          </a:p>
        </p:txBody>
      </p:sp>
      <p:pic>
        <p:nvPicPr>
          <p:cNvPr descr="Reformeringen_SÅFA_6diagrampårad_webb" id="208" name="Google Shape;208;p22"/>
          <p:cNvPicPr preferRelativeResize="0"/>
          <p:nvPr/>
        </p:nvPicPr>
        <p:blipFill rotWithShape="1">
          <a:blip r:embed="rId3">
            <a:alphaModFix/>
          </a:blip>
          <a:srcRect b="0" l="0" r="0" t="0"/>
          <a:stretch/>
        </p:blipFill>
        <p:spPr>
          <a:xfrm>
            <a:off x="2293939" y="2822576"/>
            <a:ext cx="7286625" cy="2181225"/>
          </a:xfrm>
          <a:prstGeom prst="rect">
            <a:avLst/>
          </a:prstGeom>
          <a:noFill/>
          <a:ln>
            <a:noFill/>
          </a:ln>
        </p:spPr>
      </p:pic>
      <p:sp>
        <p:nvSpPr>
          <p:cNvPr id="209" name="Google Shape;209;p22"/>
          <p:cNvSpPr txBox="1"/>
          <p:nvPr/>
        </p:nvSpPr>
        <p:spPr>
          <a:xfrm>
            <a:off x="6384032" y="1013678"/>
            <a:ext cx="21602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200">
                <a:solidFill>
                  <a:schemeClr val="dk2"/>
                </a:solidFill>
                <a:latin typeface="Times New Roman"/>
                <a:ea typeface="Times New Roman"/>
                <a:cs typeface="Times New Roman"/>
                <a:sym typeface="Times New Roman"/>
              </a:rPr>
              <a:t>Här någonstans kanske du går i pension.</a:t>
            </a:r>
            <a:endParaRPr/>
          </a:p>
          <a:p>
            <a:pPr indent="0" lvl="0" marL="0" marR="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marR="0" rtl="0" algn="l">
              <a:spcBef>
                <a:spcPts val="0"/>
              </a:spcBef>
              <a:spcAft>
                <a:spcPts val="0"/>
              </a:spcAft>
              <a:buNone/>
            </a:pPr>
            <a:r>
              <a:rPr lang="sv-SE" sz="1200">
                <a:solidFill>
                  <a:schemeClr val="dk2"/>
                </a:solidFill>
                <a:latin typeface="Times New Roman"/>
                <a:ea typeface="Times New Roman"/>
                <a:cs typeface="Times New Roman"/>
                <a:sym typeface="Times New Roman"/>
              </a:rPr>
              <a:t>Hur vill du då att dina pengar ska vara placerade?</a:t>
            </a:r>
            <a:endParaRPr/>
          </a:p>
          <a:p>
            <a:pPr indent="0" lvl="0" marL="0" marR="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marR="0" rtl="0" algn="l">
              <a:spcBef>
                <a:spcPts val="0"/>
              </a:spcBef>
              <a:spcAft>
                <a:spcPts val="0"/>
              </a:spcAft>
              <a:buNone/>
            </a:pPr>
            <a:r>
              <a:rPr lang="sv-SE" sz="1200">
                <a:solidFill>
                  <a:schemeClr val="dk2"/>
                </a:solidFill>
                <a:latin typeface="Times New Roman"/>
                <a:ea typeface="Times New Roman"/>
                <a:cs typeface="Times New Roman"/>
                <a:sym typeface="Times New Roman"/>
              </a:rPr>
              <a:t>Tryggt eller med medelrisk?</a:t>
            </a:r>
            <a:endParaRPr/>
          </a:p>
        </p:txBody>
      </p:sp>
      <p:cxnSp>
        <p:nvCxnSpPr>
          <p:cNvPr id="210" name="Google Shape;210;p22"/>
          <p:cNvCxnSpPr>
            <a:stCxn id="209" idx="2"/>
          </p:cNvCxnSpPr>
          <p:nvPr/>
        </p:nvCxnSpPr>
        <p:spPr>
          <a:xfrm>
            <a:off x="7464152" y="2398673"/>
            <a:ext cx="0" cy="526200"/>
          </a:xfrm>
          <a:prstGeom prst="straightConnector1">
            <a:avLst/>
          </a:prstGeom>
          <a:noFill/>
          <a:ln cap="flat" cmpd="sng" w="28575">
            <a:solidFill>
              <a:srgbClr val="0A4682"/>
            </a:solidFill>
            <a:prstDash val="solid"/>
            <a:miter lim="800000"/>
            <a:headEnd len="sm" w="sm" type="none"/>
            <a:tailEnd len="med" w="med" type="triangle"/>
          </a:ln>
        </p:spPr>
      </p:cxnSp>
      <p:sp>
        <p:nvSpPr>
          <p:cNvPr id="211" name="Google Shape;211;p22"/>
          <p:cNvSpPr txBox="1"/>
          <p:nvPr/>
        </p:nvSpPr>
        <p:spPr>
          <a:xfrm>
            <a:off x="4511824" y="5259549"/>
            <a:ext cx="460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dk2"/>
                </a:solidFill>
                <a:latin typeface="Times New Roman"/>
                <a:ea typeface="Times New Roman"/>
                <a:cs typeface="Times New Roman"/>
                <a:sym typeface="Times New Roman"/>
              </a:rPr>
              <a:t>Du loggar in på </a:t>
            </a:r>
            <a:r>
              <a:rPr lang="sv-SE" sz="1600" u="sng">
                <a:solidFill>
                  <a:schemeClr val="hlink"/>
                </a:solidFill>
                <a:latin typeface="Times New Roman"/>
                <a:ea typeface="Times New Roman"/>
                <a:cs typeface="Times New Roman"/>
                <a:sym typeface="Times New Roman"/>
                <a:hlinkClick r:id="rId4"/>
              </a:rPr>
              <a:t>www.pensionsmyndigheten.se</a:t>
            </a:r>
            <a:r>
              <a:rPr lang="sv-SE" sz="1600">
                <a:solidFill>
                  <a:schemeClr val="dk2"/>
                </a:solidFill>
                <a:latin typeface="Times New Roman"/>
                <a:ea typeface="Times New Roman"/>
                <a:cs typeface="Times New Roman"/>
                <a:sym typeface="Times New Roman"/>
              </a:rPr>
              <a:t> och det är kostnadsfritt att byta fonder.</a:t>
            </a:r>
            <a:endParaRPr/>
          </a:p>
        </p:txBody>
      </p:sp>
      <p:cxnSp>
        <p:nvCxnSpPr>
          <p:cNvPr id="212" name="Google Shape;212;p22"/>
          <p:cNvCxnSpPr/>
          <p:nvPr/>
        </p:nvCxnSpPr>
        <p:spPr>
          <a:xfrm rot="10800000">
            <a:off x="4943872" y="1952718"/>
            <a:ext cx="398178" cy="972227"/>
          </a:xfrm>
          <a:prstGeom prst="straightConnector1">
            <a:avLst/>
          </a:prstGeom>
          <a:noFill/>
          <a:ln cap="flat" cmpd="sng" w="12700">
            <a:solidFill>
              <a:srgbClr val="0A4682"/>
            </a:solidFill>
            <a:prstDash val="solid"/>
            <a:miter lim="800000"/>
            <a:headEnd len="sm" w="sm" type="none"/>
            <a:tailEnd len="med" w="med" type="triangle"/>
          </a:ln>
        </p:spPr>
      </p:cxnSp>
      <p:cxnSp>
        <p:nvCxnSpPr>
          <p:cNvPr id="213" name="Google Shape;213;p22"/>
          <p:cNvCxnSpPr/>
          <p:nvPr/>
        </p:nvCxnSpPr>
        <p:spPr>
          <a:xfrm rot="10800000">
            <a:off x="4385941" y="2091217"/>
            <a:ext cx="593936" cy="1000670"/>
          </a:xfrm>
          <a:prstGeom prst="straightConnector1">
            <a:avLst/>
          </a:prstGeom>
          <a:noFill/>
          <a:ln cap="flat" cmpd="sng" w="12700">
            <a:solidFill>
              <a:srgbClr val="0A4682"/>
            </a:solidFill>
            <a:prstDash val="solid"/>
            <a:miter lim="800000"/>
            <a:headEnd len="sm" w="sm" type="none"/>
            <a:tailEnd len="med" w="med" type="triangle"/>
          </a:ln>
        </p:spPr>
      </p:cxnSp>
      <p:sp>
        <p:nvSpPr>
          <p:cNvPr id="214" name="Google Shape;214;p22"/>
          <p:cNvSpPr txBox="1"/>
          <p:nvPr/>
        </p:nvSpPr>
        <p:spPr>
          <a:xfrm>
            <a:off x="4511824" y="1640079"/>
            <a:ext cx="9361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200">
                <a:solidFill>
                  <a:schemeClr val="dk2"/>
                </a:solidFill>
                <a:latin typeface="Times New Roman"/>
                <a:ea typeface="Times New Roman"/>
                <a:cs typeface="Times New Roman"/>
                <a:sym typeface="Times New Roman"/>
              </a:rPr>
              <a:t>Låg risk</a:t>
            </a:r>
            <a:endParaRPr/>
          </a:p>
        </p:txBody>
      </p:sp>
      <p:sp>
        <p:nvSpPr>
          <p:cNvPr id="215" name="Google Shape;215;p22"/>
          <p:cNvSpPr txBox="1"/>
          <p:nvPr/>
        </p:nvSpPr>
        <p:spPr>
          <a:xfrm>
            <a:off x="3746805" y="1787990"/>
            <a:ext cx="9361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200">
                <a:solidFill>
                  <a:schemeClr val="dk2"/>
                </a:solidFill>
                <a:latin typeface="Times New Roman"/>
                <a:ea typeface="Times New Roman"/>
                <a:cs typeface="Times New Roman"/>
                <a:sym typeface="Times New Roman"/>
              </a:rPr>
              <a:t>Medel risk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idx="4294967295" type="title"/>
          </p:nvPr>
        </p:nvSpPr>
        <p:spPr>
          <a:xfrm>
            <a:off x="1424940" y="228600"/>
            <a:ext cx="8001000" cy="106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6600"/>
              </a:buClr>
              <a:buSzPts val="2000"/>
              <a:buFont typeface="Calibri"/>
              <a:buNone/>
            </a:pPr>
            <a:r>
              <a:rPr lang="sv-SE" sz="2000">
                <a:solidFill>
                  <a:srgbClr val="FF6600"/>
                </a:solidFill>
              </a:rPr>
              <a:t>Din Avtalspension, viktigt med kollektivavtal från samma arbetsgivare för att komma över brytpunkten och få 30%(det går ej att lägga ihop från flera olika arbetsgivare, då får man bara 4.5% fast man kommer över brytpunkten.</a:t>
            </a:r>
            <a:endParaRPr/>
          </a:p>
        </p:txBody>
      </p:sp>
      <p:sp>
        <p:nvSpPr>
          <p:cNvPr id="221" name="Google Shape;221;p23"/>
          <p:cNvSpPr/>
          <p:nvPr/>
        </p:nvSpPr>
        <p:spPr>
          <a:xfrm flipH="1" rot="5400000">
            <a:off x="2133600" y="2209800"/>
            <a:ext cx="3505200" cy="3200400"/>
          </a:xfrm>
          <a:prstGeom prst="flowChartDocument">
            <a:avLst/>
          </a:prstGeom>
          <a:solidFill>
            <a:srgbClr val="A5A5A5"/>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nvSpPr>
        <p:spPr>
          <a:xfrm flipH="1">
            <a:off x="2919857" y="2057400"/>
            <a:ext cx="2566543" cy="3505200"/>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sv-SE" sz="3200">
                <a:solidFill>
                  <a:srgbClr val="000000"/>
                </a:solidFill>
                <a:latin typeface="Calibri"/>
                <a:ea typeface="Calibri"/>
                <a:cs typeface="Calibri"/>
                <a:sym typeface="Calibri"/>
              </a:rPr>
              <a:t>Din lön</a:t>
            </a:r>
            <a:endParaRPr/>
          </a:p>
          <a:p>
            <a:pPr indent="0" lvl="0" marL="0" marR="0" rtl="0" algn="ctr">
              <a:spcBef>
                <a:spcPts val="0"/>
              </a:spcBef>
              <a:spcAft>
                <a:spcPts val="0"/>
              </a:spcAft>
              <a:buNone/>
            </a:pPr>
            <a:r>
              <a:rPr lang="sv-SE" sz="2000">
                <a:solidFill>
                  <a:srgbClr val="000000"/>
                </a:solidFill>
                <a:latin typeface="Calibri"/>
                <a:ea typeface="Calibri"/>
                <a:cs typeface="Calibri"/>
                <a:sym typeface="Calibri"/>
              </a:rPr>
              <a:t>pensionsgrundande</a:t>
            </a:r>
            <a:endParaRPr/>
          </a:p>
        </p:txBody>
      </p:sp>
      <p:sp>
        <p:nvSpPr>
          <p:cNvPr id="223" name="Google Shape;223;p23"/>
          <p:cNvSpPr/>
          <p:nvPr/>
        </p:nvSpPr>
        <p:spPr>
          <a:xfrm>
            <a:off x="5486400" y="3733800"/>
            <a:ext cx="3581400" cy="1828800"/>
          </a:xfrm>
          <a:prstGeom prst="rect">
            <a:avLst/>
          </a:prstGeom>
          <a:solidFill>
            <a:srgbClr val="0070C0"/>
          </a:solidFill>
          <a:ln>
            <a:noFill/>
          </a:ln>
          <a:effectLst>
            <a:outerShdw blurRad="57150" rotWithShape="0" algn="ctr" dir="5400000" dist="19050">
              <a:srgbClr val="000000">
                <a:alpha val="62745"/>
              </a:srgbClr>
            </a:outerShdw>
          </a:effectLst>
        </p:spPr>
        <p:txBody>
          <a:bodyPr anchorCtr="0" anchor="ctr" bIns="46800" lIns="90000" spcFirstLastPara="1" rIns="90000" wrap="square" tIns="46800">
            <a:noAutofit/>
          </a:bodyPr>
          <a:lstStyle/>
          <a:p>
            <a:pPr indent="0" lvl="0" marL="0" marR="0" rtl="0" algn="ctr">
              <a:spcBef>
                <a:spcPts val="0"/>
              </a:spcBef>
              <a:spcAft>
                <a:spcPts val="0"/>
              </a:spcAft>
              <a:buNone/>
            </a:pPr>
            <a:r>
              <a:rPr b="1" lang="sv-SE" sz="2400">
                <a:solidFill>
                  <a:srgbClr val="000000"/>
                </a:solidFill>
                <a:latin typeface="Calibri"/>
                <a:ea typeface="Calibri"/>
                <a:cs typeface="Calibri"/>
                <a:sym typeface="Calibri"/>
              </a:rPr>
              <a:t>Allmän pension</a:t>
            </a:r>
            <a:endParaRPr/>
          </a:p>
          <a:p>
            <a:pPr indent="0" lvl="0" marL="0" marR="0" rtl="0" algn="ctr">
              <a:spcBef>
                <a:spcPts val="0"/>
              </a:spcBef>
              <a:spcAft>
                <a:spcPts val="0"/>
              </a:spcAft>
              <a:buNone/>
            </a:pPr>
            <a:r>
              <a:rPr lang="sv-SE" sz="2400">
                <a:solidFill>
                  <a:srgbClr val="EAEAEA"/>
                </a:solidFill>
                <a:latin typeface="Calibri"/>
                <a:ea typeface="Calibri"/>
                <a:cs typeface="Calibri"/>
                <a:sym typeface="Calibri"/>
              </a:rPr>
              <a:t>Inkomstpension 16%</a:t>
            </a:r>
            <a:endParaRPr/>
          </a:p>
          <a:p>
            <a:pPr indent="0" lvl="0" marL="0" marR="0" rtl="0" algn="ctr">
              <a:spcBef>
                <a:spcPts val="0"/>
              </a:spcBef>
              <a:spcAft>
                <a:spcPts val="0"/>
              </a:spcAft>
              <a:buNone/>
            </a:pPr>
            <a:r>
              <a:rPr lang="sv-SE" sz="2400">
                <a:solidFill>
                  <a:srgbClr val="EAEAEA"/>
                </a:solidFill>
                <a:latin typeface="Calibri"/>
                <a:ea typeface="Calibri"/>
                <a:cs typeface="Calibri"/>
                <a:sym typeface="Calibri"/>
              </a:rPr>
              <a:t>Premiepension 2,5%</a:t>
            </a:r>
            <a:endParaRPr/>
          </a:p>
          <a:p>
            <a:pPr indent="0" lvl="0" marL="0" marR="0" rtl="0" algn="ctr">
              <a:spcBef>
                <a:spcPts val="0"/>
              </a:spcBef>
              <a:spcAft>
                <a:spcPts val="0"/>
              </a:spcAft>
              <a:buNone/>
            </a:pPr>
            <a:r>
              <a:t/>
            </a:r>
            <a:endParaRPr sz="2400">
              <a:solidFill>
                <a:srgbClr val="EAEAEA"/>
              </a:solidFill>
              <a:latin typeface="Calibri"/>
              <a:ea typeface="Calibri"/>
              <a:cs typeface="Calibri"/>
              <a:sym typeface="Calibri"/>
            </a:endParaRPr>
          </a:p>
        </p:txBody>
      </p:sp>
      <p:sp>
        <p:nvSpPr>
          <p:cNvPr id="224" name="Google Shape;224;p23"/>
          <p:cNvSpPr/>
          <p:nvPr/>
        </p:nvSpPr>
        <p:spPr>
          <a:xfrm>
            <a:off x="5486400" y="3200400"/>
            <a:ext cx="3581400" cy="533400"/>
          </a:xfrm>
          <a:prstGeom prst="rect">
            <a:avLst/>
          </a:prstGeom>
          <a:solidFill>
            <a:srgbClr val="FFC000"/>
          </a:solidFill>
          <a:ln>
            <a:noFill/>
          </a:ln>
          <a:effectLst>
            <a:outerShdw blurRad="57150" rotWithShape="0" algn="ctr" dir="5400000" dist="19050">
              <a:srgbClr val="000000">
                <a:alpha val="62745"/>
              </a:srgbClr>
            </a:outerShdw>
          </a:effectLst>
        </p:spPr>
        <p:txBody>
          <a:bodyPr anchorCtr="0" anchor="ctr" bIns="46800" lIns="90000" spcFirstLastPara="1" rIns="90000" wrap="square" tIns="46800">
            <a:noAutofit/>
          </a:bodyPr>
          <a:lstStyle/>
          <a:p>
            <a:pPr indent="0" lvl="0" marL="0" marR="0" rtl="0" algn="ctr">
              <a:spcBef>
                <a:spcPts val="0"/>
              </a:spcBef>
              <a:spcAft>
                <a:spcPts val="0"/>
              </a:spcAft>
              <a:buNone/>
            </a:pPr>
            <a:r>
              <a:rPr b="1" lang="sv-SE" sz="2400">
                <a:solidFill>
                  <a:srgbClr val="000000"/>
                </a:solidFill>
                <a:latin typeface="Calibri"/>
                <a:ea typeface="Calibri"/>
                <a:cs typeface="Calibri"/>
                <a:sym typeface="Calibri"/>
              </a:rPr>
              <a:t>Avtalspension</a:t>
            </a:r>
            <a:endParaRPr/>
          </a:p>
        </p:txBody>
      </p:sp>
      <p:pic>
        <p:nvPicPr>
          <p:cNvPr id="225" name="Google Shape;225;p23"/>
          <p:cNvPicPr preferRelativeResize="0"/>
          <p:nvPr/>
        </p:nvPicPr>
        <p:blipFill rotWithShape="1">
          <a:blip r:embed="rId3">
            <a:alphaModFix/>
          </a:blip>
          <a:srcRect b="0" l="0" r="0" t="0"/>
          <a:stretch/>
        </p:blipFill>
        <p:spPr>
          <a:xfrm>
            <a:off x="9448801" y="6080126"/>
            <a:ext cx="1025525" cy="569913"/>
          </a:xfrm>
          <a:prstGeom prst="rect">
            <a:avLst/>
          </a:prstGeom>
          <a:noFill/>
          <a:ln>
            <a:noFill/>
          </a:ln>
        </p:spPr>
      </p:pic>
      <p:sp>
        <p:nvSpPr>
          <p:cNvPr id="226" name="Google Shape;226;p23"/>
          <p:cNvSpPr/>
          <p:nvPr/>
        </p:nvSpPr>
        <p:spPr>
          <a:xfrm>
            <a:off x="5943600" y="1650143"/>
            <a:ext cx="4530726" cy="933451"/>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All lön över 532 500 kr (557 250 kr 2023)</a:t>
            </a:r>
            <a:endParaRPr/>
          </a:p>
          <a:p>
            <a:pPr indent="0" lvl="0" marL="0" marR="0" rtl="0" algn="l">
              <a:spcBef>
                <a:spcPts val="0"/>
              </a:spcBef>
              <a:spcAft>
                <a:spcPts val="0"/>
              </a:spcAft>
              <a:buNone/>
            </a:pPr>
            <a:r>
              <a:rPr lang="sv-SE" sz="1800">
                <a:solidFill>
                  <a:schemeClr val="lt1"/>
                </a:solidFill>
                <a:latin typeface="Calibri"/>
                <a:ea typeface="Calibri"/>
                <a:cs typeface="Calibri"/>
                <a:sym typeface="Calibri"/>
              </a:rPr>
              <a:t>är avsättningen 30% och under det 4.5%</a:t>
            </a:r>
            <a:endParaRPr/>
          </a:p>
        </p:txBody>
      </p:sp>
      <p:cxnSp>
        <p:nvCxnSpPr>
          <p:cNvPr id="227" name="Google Shape;227;p23"/>
          <p:cNvCxnSpPr/>
          <p:nvPr/>
        </p:nvCxnSpPr>
        <p:spPr>
          <a:xfrm flipH="1">
            <a:off x="7098030" y="2419350"/>
            <a:ext cx="560070" cy="400050"/>
          </a:xfrm>
          <a:prstGeom prst="straightConnector1">
            <a:avLst/>
          </a:prstGeom>
          <a:noFill/>
          <a:ln cap="flat" cmpd="sng" w="19050">
            <a:solidFill>
              <a:schemeClr val="accent2"/>
            </a:solidFill>
            <a:prstDash val="solid"/>
            <a:miter lim="800000"/>
            <a:headEnd len="sm" w="sm" type="none"/>
            <a:tailEnd len="med" w="med" type="triangle"/>
          </a:ln>
        </p:spPr>
      </p:cxnSp>
      <p:sp>
        <p:nvSpPr>
          <p:cNvPr id="228" name="Google Shape;228;p23"/>
          <p:cNvSpPr/>
          <p:nvPr/>
        </p:nvSpPr>
        <p:spPr>
          <a:xfrm>
            <a:off x="91440" y="1531620"/>
            <a:ext cx="2270760" cy="69723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DP=delpension</a:t>
            </a:r>
            <a:endParaRPr/>
          </a:p>
          <a:p>
            <a:pPr indent="0" lvl="0" marL="0" marR="0" rtl="0" algn="ctr">
              <a:spcBef>
                <a:spcPts val="0"/>
              </a:spcBef>
              <a:spcAft>
                <a:spcPts val="0"/>
              </a:spcAft>
              <a:buNone/>
            </a:pPr>
            <a:r>
              <a:rPr lang="sv-SE" sz="1800">
                <a:solidFill>
                  <a:schemeClr val="lt1"/>
                </a:solidFill>
                <a:latin typeface="Calibri"/>
                <a:ea typeface="Calibri"/>
                <a:cs typeface="Calibri"/>
                <a:sym typeface="Calibri"/>
              </a:rPr>
              <a:t>1% av all bruttolön</a:t>
            </a:r>
            <a:endParaRPr/>
          </a:p>
        </p:txBody>
      </p:sp>
      <p:cxnSp>
        <p:nvCxnSpPr>
          <p:cNvPr id="229" name="Google Shape;229;p23"/>
          <p:cNvCxnSpPr/>
          <p:nvPr/>
        </p:nvCxnSpPr>
        <p:spPr>
          <a:xfrm>
            <a:off x="2362200" y="1760220"/>
            <a:ext cx="518160" cy="297179"/>
          </a:xfrm>
          <a:prstGeom prst="straightConnector1">
            <a:avLst/>
          </a:prstGeom>
          <a:noFill/>
          <a:ln cap="flat" cmpd="sng" w="9525">
            <a:solidFill>
              <a:srgbClr val="FFC000"/>
            </a:solidFill>
            <a:prstDash val="solid"/>
            <a:miter lim="800000"/>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